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Lst>
  <p:sldSz cx="32918400" cy="21945600"/>
  <p:notesSz cx="7010400" cy="9236075"/>
  <p:defaultTextStyle>
    <a:defPPr>
      <a:defRPr lang="en-US"/>
    </a:defPPr>
    <a:lvl1pPr algn="l" rtl="0" fontAlgn="base">
      <a:spcBef>
        <a:spcPct val="0"/>
      </a:spcBef>
      <a:spcAft>
        <a:spcPct val="0"/>
      </a:spcAft>
      <a:defRPr sz="2200" kern="1200">
        <a:solidFill>
          <a:schemeClr val="tx1"/>
        </a:solidFill>
        <a:latin typeface="Arial" charset="0"/>
        <a:ea typeface="+mn-ea"/>
        <a:cs typeface="+mn-cs"/>
      </a:defRPr>
    </a:lvl1pPr>
    <a:lvl2pPr marL="457200" algn="l" rtl="0" fontAlgn="base">
      <a:spcBef>
        <a:spcPct val="0"/>
      </a:spcBef>
      <a:spcAft>
        <a:spcPct val="0"/>
      </a:spcAft>
      <a:defRPr sz="2200" kern="1200">
        <a:solidFill>
          <a:schemeClr val="tx1"/>
        </a:solidFill>
        <a:latin typeface="Arial" charset="0"/>
        <a:ea typeface="+mn-ea"/>
        <a:cs typeface="+mn-cs"/>
      </a:defRPr>
    </a:lvl2pPr>
    <a:lvl3pPr marL="914400" algn="l" rtl="0" fontAlgn="base">
      <a:spcBef>
        <a:spcPct val="0"/>
      </a:spcBef>
      <a:spcAft>
        <a:spcPct val="0"/>
      </a:spcAft>
      <a:defRPr sz="2200" kern="1200">
        <a:solidFill>
          <a:schemeClr val="tx1"/>
        </a:solidFill>
        <a:latin typeface="Arial" charset="0"/>
        <a:ea typeface="+mn-ea"/>
        <a:cs typeface="+mn-cs"/>
      </a:defRPr>
    </a:lvl3pPr>
    <a:lvl4pPr marL="1371600" algn="l" rtl="0" fontAlgn="base">
      <a:spcBef>
        <a:spcPct val="0"/>
      </a:spcBef>
      <a:spcAft>
        <a:spcPct val="0"/>
      </a:spcAft>
      <a:defRPr sz="2200" kern="1200">
        <a:solidFill>
          <a:schemeClr val="tx1"/>
        </a:solidFill>
        <a:latin typeface="Arial" charset="0"/>
        <a:ea typeface="+mn-ea"/>
        <a:cs typeface="+mn-cs"/>
      </a:defRPr>
    </a:lvl4pPr>
    <a:lvl5pPr marL="1828800" algn="l" rtl="0" fontAlgn="base">
      <a:spcBef>
        <a:spcPct val="0"/>
      </a:spcBef>
      <a:spcAft>
        <a:spcPct val="0"/>
      </a:spcAft>
      <a:defRPr sz="2200" kern="1200">
        <a:solidFill>
          <a:schemeClr val="tx1"/>
        </a:solidFill>
        <a:latin typeface="Arial" charset="0"/>
        <a:ea typeface="+mn-ea"/>
        <a:cs typeface="+mn-cs"/>
      </a:defRPr>
    </a:lvl5pPr>
    <a:lvl6pPr marL="2286000" algn="l" defTabSz="914400" rtl="0" eaLnBrk="1" latinLnBrk="0" hangingPunct="1">
      <a:defRPr sz="2200" kern="1200">
        <a:solidFill>
          <a:schemeClr val="tx1"/>
        </a:solidFill>
        <a:latin typeface="Arial" charset="0"/>
        <a:ea typeface="+mn-ea"/>
        <a:cs typeface="+mn-cs"/>
      </a:defRPr>
    </a:lvl6pPr>
    <a:lvl7pPr marL="2743200" algn="l" defTabSz="914400" rtl="0" eaLnBrk="1" latinLnBrk="0" hangingPunct="1">
      <a:defRPr sz="2200" kern="1200">
        <a:solidFill>
          <a:schemeClr val="tx1"/>
        </a:solidFill>
        <a:latin typeface="Arial" charset="0"/>
        <a:ea typeface="+mn-ea"/>
        <a:cs typeface="+mn-cs"/>
      </a:defRPr>
    </a:lvl7pPr>
    <a:lvl8pPr marL="3200400" algn="l" defTabSz="914400" rtl="0" eaLnBrk="1" latinLnBrk="0" hangingPunct="1">
      <a:defRPr sz="2200" kern="1200">
        <a:solidFill>
          <a:schemeClr val="tx1"/>
        </a:solidFill>
        <a:latin typeface="Arial" charset="0"/>
        <a:ea typeface="+mn-ea"/>
        <a:cs typeface="+mn-cs"/>
      </a:defRPr>
    </a:lvl8pPr>
    <a:lvl9pPr marL="3657600" algn="l" defTabSz="914400" rtl="0" eaLnBrk="1" latinLnBrk="0" hangingPunct="1">
      <a:defRPr sz="2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6912">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98"/>
    <a:srgbClr val="97A3A2"/>
    <a:srgbClr val="376092"/>
    <a:srgbClr val="B5B4AE"/>
    <a:srgbClr val="8FA7AD"/>
    <a:srgbClr val="EEECE1"/>
    <a:srgbClr val="C37034"/>
    <a:srgbClr val="504440"/>
    <a:srgbClr val="ADE1E2"/>
    <a:srgbClr val="7574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1698" autoAdjust="0"/>
    <p:restoredTop sz="95165" autoAdjust="0"/>
  </p:normalViewPr>
  <p:slideViewPr>
    <p:cSldViewPr>
      <p:cViewPr varScale="1">
        <p:scale>
          <a:sx n="24" d="100"/>
          <a:sy n="24" d="100"/>
        </p:scale>
        <p:origin x="1272" y="130"/>
      </p:cViewPr>
      <p:guideLst>
        <p:guide orient="horz" pos="6912"/>
        <p:guide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nchome4\snchome4vol\Kurban\My%20Documents\Delirium\Data\ADS%20Abstract%20Data\Med%20Surg%20Screening%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nchome4\snchome4vol\Kurban\My%20Documents\Delirium\Data\ADS%20Abstract%20Data\Med%20Surg%20Screening%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snchome4\snchome4vol\Kurban\My%20Documents\Delirium\Data\ADS%20Abstract%20Data\Med%20Surg%20Screening%20Data%20Analysis%20ADS%20Poster.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[Med Surg Screening Data.xlsx]Pivot Tables!PivotTable24</c:name>
    <c:fmtId val="6"/>
  </c:pivotSource>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2400" dirty="0">
                <a:solidFill>
                  <a:schemeClr val="bg1"/>
                </a:solidFill>
              </a:rPr>
              <a:t>Delirium Screening</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2"/>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3"/>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4"/>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5"/>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6"/>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7"/>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8"/>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9"/>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0"/>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1"/>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s>
    <c:plotArea>
      <c:layout/>
      <c:barChart>
        <c:barDir val="col"/>
        <c:grouping val="stacked"/>
        <c:varyColors val="0"/>
        <c:ser>
          <c:idx val="0"/>
          <c:order val="0"/>
          <c:tx>
            <c:strRef>
              <c:f>'Pivot Tables'!$B$18:$B$19</c:f>
              <c:strCache>
                <c:ptCount val="1"/>
                <c:pt idx="0">
                  <c:v>Hospital A</c:v>
                </c:pt>
              </c:strCache>
            </c:strRef>
          </c:tx>
          <c:spPr>
            <a:solidFill>
              <a:srgbClr val="8FA7A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'Pivot Tables'!$A$20:$A$27</c:f>
              <c:strCache>
                <c:ptCount val="7"/>
                <c:pt idx="0">
                  <c:v>Jun</c:v>
                </c:pt>
                <c:pt idx="1">
                  <c:v>Jul</c:v>
                </c:pt>
                <c:pt idx="2">
                  <c:v>Aug</c:v>
                </c:pt>
                <c:pt idx="3">
                  <c:v>Sep</c:v>
                </c:pt>
                <c:pt idx="4">
                  <c:v>Oct</c:v>
                </c:pt>
                <c:pt idx="5">
                  <c:v>Nov</c:v>
                </c:pt>
                <c:pt idx="6">
                  <c:v>Dec</c:v>
                </c:pt>
              </c:strCache>
            </c:strRef>
          </c:cat>
          <c:val>
            <c:numRef>
              <c:f>'Pivot Tables'!$B$20:$B$27</c:f>
              <c:numCache>
                <c:formatCode>General</c:formatCode>
                <c:ptCount val="7"/>
                <c:pt idx="0">
                  <c:v>836</c:v>
                </c:pt>
                <c:pt idx="1">
                  <c:v>776</c:v>
                </c:pt>
                <c:pt idx="2">
                  <c:v>648</c:v>
                </c:pt>
                <c:pt idx="3">
                  <c:v>2044</c:v>
                </c:pt>
                <c:pt idx="4">
                  <c:v>2420</c:v>
                </c:pt>
                <c:pt idx="5">
                  <c:v>2947</c:v>
                </c:pt>
                <c:pt idx="6">
                  <c:v>2807</c:v>
                </c:pt>
              </c:numCache>
            </c:numRef>
          </c:val>
          <c:extLst>
            <c:ext xmlns:c16="http://schemas.microsoft.com/office/drawing/2014/chart" uri="{C3380CC4-5D6E-409C-BE32-E72D297353CC}">
              <c16:uniqueId val="{00000000-4AFB-4ADF-8449-3135AA41BBFB}"/>
            </c:ext>
          </c:extLst>
        </c:ser>
        <c:ser>
          <c:idx val="1"/>
          <c:order val="1"/>
          <c:tx>
            <c:strRef>
              <c:f>'Pivot Tables'!$C$18:$C$19</c:f>
              <c:strCache>
                <c:ptCount val="1"/>
                <c:pt idx="0">
                  <c:v>Hospital B</c:v>
                </c:pt>
              </c:strCache>
            </c:strRef>
          </c:tx>
          <c:spPr>
            <a:solidFill>
              <a:srgbClr val="2E869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'Pivot Tables'!$A$20:$A$27</c:f>
              <c:strCache>
                <c:ptCount val="7"/>
                <c:pt idx="0">
                  <c:v>Jun</c:v>
                </c:pt>
                <c:pt idx="1">
                  <c:v>Jul</c:v>
                </c:pt>
                <c:pt idx="2">
                  <c:v>Aug</c:v>
                </c:pt>
                <c:pt idx="3">
                  <c:v>Sep</c:v>
                </c:pt>
                <c:pt idx="4">
                  <c:v>Oct</c:v>
                </c:pt>
                <c:pt idx="5">
                  <c:v>Nov</c:v>
                </c:pt>
                <c:pt idx="6">
                  <c:v>Dec</c:v>
                </c:pt>
              </c:strCache>
            </c:strRef>
          </c:cat>
          <c:val>
            <c:numRef>
              <c:f>'Pivot Tables'!$C$20:$C$27</c:f>
              <c:numCache>
                <c:formatCode>General</c:formatCode>
                <c:ptCount val="7"/>
                <c:pt idx="0">
                  <c:v>810</c:v>
                </c:pt>
                <c:pt idx="1">
                  <c:v>1016</c:v>
                </c:pt>
                <c:pt idx="2">
                  <c:v>957</c:v>
                </c:pt>
                <c:pt idx="3">
                  <c:v>4295</c:v>
                </c:pt>
                <c:pt idx="4">
                  <c:v>5729</c:v>
                </c:pt>
                <c:pt idx="5">
                  <c:v>6327</c:v>
                </c:pt>
                <c:pt idx="6">
                  <c:v>6445</c:v>
                </c:pt>
              </c:numCache>
            </c:numRef>
          </c:val>
          <c:extLst>
            <c:ext xmlns:c16="http://schemas.microsoft.com/office/drawing/2014/chart" uri="{C3380CC4-5D6E-409C-BE32-E72D297353CC}">
              <c16:uniqueId val="{00000001-4AFB-4ADF-8449-3135AA41BBFB}"/>
            </c:ext>
          </c:extLst>
        </c:ser>
        <c:ser>
          <c:idx val="2"/>
          <c:order val="2"/>
          <c:tx>
            <c:strRef>
              <c:f>'Pivot Tables'!$D$18:$D$19</c:f>
              <c:strCache>
                <c:ptCount val="1"/>
                <c:pt idx="0">
                  <c:v>Hospital C</c:v>
                </c:pt>
              </c:strCache>
            </c:strRef>
          </c:tx>
          <c:spPr>
            <a:solidFill>
              <a:srgbClr val="B5B4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'Pivot Tables'!$A$20:$A$27</c:f>
              <c:strCache>
                <c:ptCount val="7"/>
                <c:pt idx="0">
                  <c:v>Jun</c:v>
                </c:pt>
                <c:pt idx="1">
                  <c:v>Jul</c:v>
                </c:pt>
                <c:pt idx="2">
                  <c:v>Aug</c:v>
                </c:pt>
                <c:pt idx="3">
                  <c:v>Sep</c:v>
                </c:pt>
                <c:pt idx="4">
                  <c:v>Oct</c:v>
                </c:pt>
                <c:pt idx="5">
                  <c:v>Nov</c:v>
                </c:pt>
                <c:pt idx="6">
                  <c:v>Dec</c:v>
                </c:pt>
              </c:strCache>
            </c:strRef>
          </c:cat>
          <c:val>
            <c:numRef>
              <c:f>'Pivot Tables'!$D$20:$D$27</c:f>
              <c:numCache>
                <c:formatCode>General</c:formatCode>
                <c:ptCount val="7"/>
                <c:pt idx="0">
                  <c:v>10142</c:v>
                </c:pt>
                <c:pt idx="1">
                  <c:v>10124</c:v>
                </c:pt>
                <c:pt idx="2">
                  <c:v>9788</c:v>
                </c:pt>
                <c:pt idx="3">
                  <c:v>10214</c:v>
                </c:pt>
                <c:pt idx="4">
                  <c:v>10719</c:v>
                </c:pt>
                <c:pt idx="5">
                  <c:v>11223</c:v>
                </c:pt>
                <c:pt idx="6">
                  <c:v>12418</c:v>
                </c:pt>
              </c:numCache>
            </c:numRef>
          </c:val>
          <c:extLst>
            <c:ext xmlns:c16="http://schemas.microsoft.com/office/drawing/2014/chart" uri="{C3380CC4-5D6E-409C-BE32-E72D297353CC}">
              <c16:uniqueId val="{00000002-4AFB-4ADF-8449-3135AA41BBFB}"/>
            </c:ext>
          </c:extLst>
        </c:ser>
        <c:ser>
          <c:idx val="3"/>
          <c:order val="3"/>
          <c:tx>
            <c:strRef>
              <c:f>'Pivot Tables'!$E$18:$E$19</c:f>
              <c:strCache>
                <c:ptCount val="1"/>
                <c:pt idx="0">
                  <c:v>Hospital D</c:v>
                </c:pt>
              </c:strCache>
            </c:strRef>
          </c:tx>
          <c:spPr>
            <a:solidFill>
              <a:srgbClr val="97A3A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'Pivot Tables'!$A$20:$A$27</c:f>
              <c:strCache>
                <c:ptCount val="7"/>
                <c:pt idx="0">
                  <c:v>Jun</c:v>
                </c:pt>
                <c:pt idx="1">
                  <c:v>Jul</c:v>
                </c:pt>
                <c:pt idx="2">
                  <c:v>Aug</c:v>
                </c:pt>
                <c:pt idx="3">
                  <c:v>Sep</c:v>
                </c:pt>
                <c:pt idx="4">
                  <c:v>Oct</c:v>
                </c:pt>
                <c:pt idx="5">
                  <c:v>Nov</c:v>
                </c:pt>
                <c:pt idx="6">
                  <c:v>Dec</c:v>
                </c:pt>
              </c:strCache>
            </c:strRef>
          </c:cat>
          <c:val>
            <c:numRef>
              <c:f>'Pivot Tables'!$E$20:$E$27</c:f>
              <c:numCache>
                <c:formatCode>General</c:formatCode>
                <c:ptCount val="7"/>
                <c:pt idx="0">
                  <c:v>8558</c:v>
                </c:pt>
                <c:pt idx="1">
                  <c:v>9151</c:v>
                </c:pt>
                <c:pt idx="2">
                  <c:v>8550</c:v>
                </c:pt>
                <c:pt idx="3">
                  <c:v>9391</c:v>
                </c:pt>
                <c:pt idx="4">
                  <c:v>11406</c:v>
                </c:pt>
                <c:pt idx="5">
                  <c:v>11577</c:v>
                </c:pt>
                <c:pt idx="6">
                  <c:v>12996</c:v>
                </c:pt>
              </c:numCache>
            </c:numRef>
          </c:val>
          <c:extLst>
            <c:ext xmlns:c16="http://schemas.microsoft.com/office/drawing/2014/chart" uri="{C3380CC4-5D6E-409C-BE32-E72D297353CC}">
              <c16:uniqueId val="{00000003-4AFB-4ADF-8449-3135AA41BBFB}"/>
            </c:ext>
          </c:extLst>
        </c:ser>
        <c:dLbls>
          <c:showLegendKey val="0"/>
          <c:showVal val="0"/>
          <c:showCatName val="0"/>
          <c:showSerName val="0"/>
          <c:showPercent val="0"/>
          <c:showBubbleSize val="0"/>
        </c:dLbls>
        <c:gapWidth val="150"/>
        <c:overlap val="100"/>
        <c:axId val="449836056"/>
        <c:axId val="449837696"/>
      </c:barChart>
      <c:catAx>
        <c:axId val="4498360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449837696"/>
        <c:crosses val="autoZero"/>
        <c:auto val="1"/>
        <c:lblAlgn val="ctr"/>
        <c:lblOffset val="100"/>
        <c:noMultiLvlLbl val="0"/>
      </c:catAx>
      <c:valAx>
        <c:axId val="44983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4498360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bg1"/>
                </a:solidFill>
                <a:latin typeface="+mn-lt"/>
                <a:ea typeface="+mn-ea"/>
                <a:cs typeface="+mn-cs"/>
              </a:defRPr>
            </a:pPr>
            <a:endParaRPr lang="en-US"/>
          </a:p>
        </c:txPr>
      </c:dTable>
      <c:spPr>
        <a:noFill/>
        <a:ln>
          <a:noFill/>
        </a:ln>
        <a:effectLst/>
      </c:spPr>
    </c:plotArea>
    <c:plotVisOnly val="1"/>
    <c:dispBlanksAs val="gap"/>
    <c:showDLblsOverMax val="0"/>
  </c:chart>
  <c:spPr>
    <a:solidFill>
      <a:srgbClr val="376092"/>
    </a:soli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[Med Surg Screening Data.xlsx]Pivot Tables!PivotTable23</c:name>
    <c:fmtId val="5"/>
  </c:pivotSource>
  <c:chart>
    <c:title>
      <c:tx>
        <c:rich>
          <a:bodyPr rot="0" spcFirstLastPara="1" vertOverflow="ellipsis" vert="horz" wrap="square" anchor="ctr" anchorCtr="1"/>
          <a:lstStyle/>
          <a:p>
            <a:pPr>
              <a:defRPr sz="2128" b="1" i="0" u="none" strike="noStrike" kern="1200" baseline="0">
                <a:solidFill>
                  <a:schemeClr val="bg1"/>
                </a:solidFill>
                <a:latin typeface="+mn-lt"/>
                <a:ea typeface="+mn-ea"/>
                <a:cs typeface="+mn-cs"/>
              </a:defRPr>
            </a:pPr>
            <a:r>
              <a:rPr lang="en-US" sz="2400" dirty="0"/>
              <a:t>Positive Screens</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bg1"/>
              </a:solidFill>
              <a:latin typeface="+mn-lt"/>
              <a:ea typeface="+mn-ea"/>
              <a:cs typeface="+mn-cs"/>
            </a:defRPr>
          </a:pPr>
          <a:endParaRPr lang="en-US"/>
        </a:p>
      </c:txPr>
    </c:title>
    <c:autoTitleDeleted val="0"/>
    <c:pivotFmts>
      <c:pivotFmt>
        <c:idx val="0"/>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2"/>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3"/>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4"/>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5"/>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6"/>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7"/>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8"/>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9"/>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0"/>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1"/>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2"/>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3"/>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4"/>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5"/>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6"/>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7"/>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8"/>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19"/>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20"/>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21"/>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22"/>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23"/>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24"/>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25"/>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26"/>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27"/>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28"/>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29"/>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30"/>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31"/>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32"/>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33"/>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34"/>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35"/>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36"/>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37"/>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38"/>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39"/>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40"/>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41"/>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42"/>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43"/>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6"/>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48"/>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49"/>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50"/>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51"/>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52"/>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53"/>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54"/>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55"/>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56"/>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57"/>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58"/>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59"/>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60"/>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61"/>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
        <c:idx val="62"/>
        <c:spPr>
          <a:solidFill>
            <a:schemeClr val="accent1"/>
          </a:solidFill>
          <a:ln>
            <a:noFill/>
          </a:ln>
          <a:effectLst/>
          <a:scene3d>
            <a:camera prst="orthographicFront">
              <a:rot lat="0" lon="0" rev="0"/>
            </a:camera>
            <a:lightRig rig="threePt" dir="t">
              <a:rot lat="0" lon="0" rev="1200000"/>
            </a:lightRig>
          </a:scene3d>
          <a:sp3d>
            <a:bevelT w="63500" h="25400"/>
          </a:sp3d>
        </c:spPr>
        <c:marker>
          <c:symbol val="none"/>
        </c:marker>
      </c:pivotFmt>
    </c:pivotFmts>
    <c:plotArea>
      <c:layout>
        <c:manualLayout>
          <c:layoutTarget val="inner"/>
          <c:xMode val="edge"/>
          <c:yMode val="edge"/>
          <c:x val="0.15012308532875321"/>
          <c:y val="0.11673491939200362"/>
          <c:w val="0.80916992498904694"/>
          <c:h val="0.61697436154527552"/>
        </c:manualLayout>
      </c:layout>
      <c:barChart>
        <c:barDir val="col"/>
        <c:grouping val="stacked"/>
        <c:varyColors val="0"/>
        <c:ser>
          <c:idx val="0"/>
          <c:order val="0"/>
          <c:tx>
            <c:strRef>
              <c:f>'Pivot Tables'!$B$3:$B$4</c:f>
              <c:strCache>
                <c:ptCount val="1"/>
                <c:pt idx="0">
                  <c:v>Hospital A</c:v>
                </c:pt>
              </c:strCache>
            </c:strRef>
          </c:tx>
          <c:spPr>
            <a:solidFill>
              <a:srgbClr val="8FA7A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'Pivot Tables'!$A$5:$A$12</c:f>
              <c:strCache>
                <c:ptCount val="7"/>
                <c:pt idx="0">
                  <c:v>Jun</c:v>
                </c:pt>
                <c:pt idx="1">
                  <c:v>Jul</c:v>
                </c:pt>
                <c:pt idx="2">
                  <c:v>Aug</c:v>
                </c:pt>
                <c:pt idx="3">
                  <c:v>Sep</c:v>
                </c:pt>
                <c:pt idx="4">
                  <c:v>Oct</c:v>
                </c:pt>
                <c:pt idx="5">
                  <c:v>Nov</c:v>
                </c:pt>
                <c:pt idx="6">
                  <c:v>Dec</c:v>
                </c:pt>
              </c:strCache>
            </c:strRef>
          </c:cat>
          <c:val>
            <c:numRef>
              <c:f>'Pivot Tables'!$B$5:$B$12</c:f>
              <c:numCache>
                <c:formatCode>General</c:formatCode>
                <c:ptCount val="7"/>
                <c:pt idx="0">
                  <c:v>0</c:v>
                </c:pt>
                <c:pt idx="1">
                  <c:v>0</c:v>
                </c:pt>
                <c:pt idx="2">
                  <c:v>2</c:v>
                </c:pt>
                <c:pt idx="3">
                  <c:v>101</c:v>
                </c:pt>
                <c:pt idx="4">
                  <c:v>126</c:v>
                </c:pt>
                <c:pt idx="5">
                  <c:v>134</c:v>
                </c:pt>
                <c:pt idx="6">
                  <c:v>207</c:v>
                </c:pt>
              </c:numCache>
            </c:numRef>
          </c:val>
          <c:extLst>
            <c:ext xmlns:c16="http://schemas.microsoft.com/office/drawing/2014/chart" uri="{C3380CC4-5D6E-409C-BE32-E72D297353CC}">
              <c16:uniqueId val="{00000000-FA03-4968-9CAD-8FFCCC6001D9}"/>
            </c:ext>
          </c:extLst>
        </c:ser>
        <c:ser>
          <c:idx val="1"/>
          <c:order val="1"/>
          <c:tx>
            <c:strRef>
              <c:f>'Pivot Tables'!$C$3:$C$4</c:f>
              <c:strCache>
                <c:ptCount val="1"/>
                <c:pt idx="0">
                  <c:v>Hospital B</c:v>
                </c:pt>
              </c:strCache>
            </c:strRef>
          </c:tx>
          <c:spPr>
            <a:solidFill>
              <a:srgbClr val="2E869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'Pivot Tables'!$A$5:$A$12</c:f>
              <c:strCache>
                <c:ptCount val="7"/>
                <c:pt idx="0">
                  <c:v>Jun</c:v>
                </c:pt>
                <c:pt idx="1">
                  <c:v>Jul</c:v>
                </c:pt>
                <c:pt idx="2">
                  <c:v>Aug</c:v>
                </c:pt>
                <c:pt idx="3">
                  <c:v>Sep</c:v>
                </c:pt>
                <c:pt idx="4">
                  <c:v>Oct</c:v>
                </c:pt>
                <c:pt idx="5">
                  <c:v>Nov</c:v>
                </c:pt>
                <c:pt idx="6">
                  <c:v>Dec</c:v>
                </c:pt>
              </c:strCache>
            </c:strRef>
          </c:cat>
          <c:val>
            <c:numRef>
              <c:f>'Pivot Tables'!$C$5:$C$12</c:f>
              <c:numCache>
                <c:formatCode>General</c:formatCode>
                <c:ptCount val="7"/>
                <c:pt idx="0">
                  <c:v>10</c:v>
                </c:pt>
                <c:pt idx="1">
                  <c:v>105</c:v>
                </c:pt>
                <c:pt idx="2">
                  <c:v>30</c:v>
                </c:pt>
                <c:pt idx="3">
                  <c:v>264</c:v>
                </c:pt>
                <c:pt idx="4">
                  <c:v>278</c:v>
                </c:pt>
                <c:pt idx="5">
                  <c:v>293</c:v>
                </c:pt>
                <c:pt idx="6">
                  <c:v>362</c:v>
                </c:pt>
              </c:numCache>
            </c:numRef>
          </c:val>
          <c:extLst>
            <c:ext xmlns:c16="http://schemas.microsoft.com/office/drawing/2014/chart" uri="{C3380CC4-5D6E-409C-BE32-E72D297353CC}">
              <c16:uniqueId val="{00000001-FA03-4968-9CAD-8FFCCC6001D9}"/>
            </c:ext>
          </c:extLst>
        </c:ser>
        <c:ser>
          <c:idx val="2"/>
          <c:order val="2"/>
          <c:tx>
            <c:strRef>
              <c:f>'Pivot Tables'!$D$3:$D$4</c:f>
              <c:strCache>
                <c:ptCount val="1"/>
                <c:pt idx="0">
                  <c:v>Hospital C</c:v>
                </c:pt>
              </c:strCache>
            </c:strRef>
          </c:tx>
          <c:spPr>
            <a:solidFill>
              <a:srgbClr val="B5B4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'Pivot Tables'!$A$5:$A$12</c:f>
              <c:strCache>
                <c:ptCount val="7"/>
                <c:pt idx="0">
                  <c:v>Jun</c:v>
                </c:pt>
                <c:pt idx="1">
                  <c:v>Jul</c:v>
                </c:pt>
                <c:pt idx="2">
                  <c:v>Aug</c:v>
                </c:pt>
                <c:pt idx="3">
                  <c:v>Sep</c:v>
                </c:pt>
                <c:pt idx="4">
                  <c:v>Oct</c:v>
                </c:pt>
                <c:pt idx="5">
                  <c:v>Nov</c:v>
                </c:pt>
                <c:pt idx="6">
                  <c:v>Dec</c:v>
                </c:pt>
              </c:strCache>
            </c:strRef>
          </c:cat>
          <c:val>
            <c:numRef>
              <c:f>'Pivot Tables'!$D$5:$D$12</c:f>
              <c:numCache>
                <c:formatCode>General</c:formatCode>
                <c:ptCount val="7"/>
                <c:pt idx="0">
                  <c:v>116</c:v>
                </c:pt>
                <c:pt idx="1">
                  <c:v>131</c:v>
                </c:pt>
                <c:pt idx="2">
                  <c:v>166</c:v>
                </c:pt>
                <c:pt idx="3">
                  <c:v>332</c:v>
                </c:pt>
                <c:pt idx="4">
                  <c:v>523</c:v>
                </c:pt>
                <c:pt idx="5">
                  <c:v>431</c:v>
                </c:pt>
                <c:pt idx="6">
                  <c:v>530</c:v>
                </c:pt>
              </c:numCache>
            </c:numRef>
          </c:val>
          <c:extLst>
            <c:ext xmlns:c16="http://schemas.microsoft.com/office/drawing/2014/chart" uri="{C3380CC4-5D6E-409C-BE32-E72D297353CC}">
              <c16:uniqueId val="{00000002-FA03-4968-9CAD-8FFCCC6001D9}"/>
            </c:ext>
          </c:extLst>
        </c:ser>
        <c:ser>
          <c:idx val="3"/>
          <c:order val="3"/>
          <c:tx>
            <c:strRef>
              <c:f>'Pivot Tables'!$E$3:$E$4</c:f>
              <c:strCache>
                <c:ptCount val="1"/>
                <c:pt idx="0">
                  <c:v>Hospital D</c:v>
                </c:pt>
              </c:strCache>
            </c:strRef>
          </c:tx>
          <c:spPr>
            <a:solidFill>
              <a:srgbClr val="97A3A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'Pivot Tables'!$A$5:$A$12</c:f>
              <c:strCache>
                <c:ptCount val="7"/>
                <c:pt idx="0">
                  <c:v>Jun</c:v>
                </c:pt>
                <c:pt idx="1">
                  <c:v>Jul</c:v>
                </c:pt>
                <c:pt idx="2">
                  <c:v>Aug</c:v>
                </c:pt>
                <c:pt idx="3">
                  <c:v>Sep</c:v>
                </c:pt>
                <c:pt idx="4">
                  <c:v>Oct</c:v>
                </c:pt>
                <c:pt idx="5">
                  <c:v>Nov</c:v>
                </c:pt>
                <c:pt idx="6">
                  <c:v>Dec</c:v>
                </c:pt>
              </c:strCache>
            </c:strRef>
          </c:cat>
          <c:val>
            <c:numRef>
              <c:f>'Pivot Tables'!$E$5:$E$12</c:f>
              <c:numCache>
                <c:formatCode>General</c:formatCode>
                <c:ptCount val="7"/>
                <c:pt idx="0">
                  <c:v>173</c:v>
                </c:pt>
                <c:pt idx="1">
                  <c:v>122</c:v>
                </c:pt>
                <c:pt idx="2">
                  <c:v>110</c:v>
                </c:pt>
                <c:pt idx="3">
                  <c:v>523</c:v>
                </c:pt>
                <c:pt idx="4">
                  <c:v>1001</c:v>
                </c:pt>
                <c:pt idx="5">
                  <c:v>1165</c:v>
                </c:pt>
                <c:pt idx="6">
                  <c:v>1213</c:v>
                </c:pt>
              </c:numCache>
            </c:numRef>
          </c:val>
          <c:extLst>
            <c:ext xmlns:c16="http://schemas.microsoft.com/office/drawing/2014/chart" uri="{C3380CC4-5D6E-409C-BE32-E72D297353CC}">
              <c16:uniqueId val="{00000003-FA03-4968-9CAD-8FFCCC6001D9}"/>
            </c:ext>
          </c:extLst>
        </c:ser>
        <c:dLbls>
          <c:showLegendKey val="0"/>
          <c:showVal val="0"/>
          <c:showCatName val="0"/>
          <c:showSerName val="0"/>
          <c:showPercent val="0"/>
          <c:showBubbleSize val="0"/>
        </c:dLbls>
        <c:gapWidth val="150"/>
        <c:overlap val="100"/>
        <c:axId val="662509992"/>
        <c:axId val="662510976"/>
      </c:barChart>
      <c:catAx>
        <c:axId val="6625099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62510976"/>
        <c:crosses val="autoZero"/>
        <c:auto val="1"/>
        <c:lblAlgn val="ctr"/>
        <c:lblOffset val="100"/>
        <c:noMultiLvlLbl val="0"/>
      </c:catAx>
      <c:valAx>
        <c:axId val="662510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6625099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bg1"/>
                </a:solidFill>
                <a:latin typeface="+mn-lt"/>
                <a:ea typeface="+mn-ea"/>
                <a:cs typeface="+mn-cs"/>
              </a:defRPr>
            </a:pPr>
            <a:endParaRPr lang="en-US"/>
          </a:p>
        </c:txPr>
      </c:dTable>
      <c:spPr>
        <a:noFill/>
        <a:ln>
          <a:noFill/>
        </a:ln>
        <a:effectLst/>
      </c:spPr>
    </c:plotArea>
    <c:plotVisOnly val="1"/>
    <c:dispBlanksAs val="gap"/>
    <c:showDLblsOverMax val="0"/>
  </c:chart>
  <c:spPr>
    <a:solidFill>
      <a:srgbClr val="376092"/>
    </a:solidFill>
    <a:ln>
      <a:noFill/>
    </a:ln>
    <a:effectLst/>
  </c:spPr>
  <c:txPr>
    <a:bodyPr/>
    <a:lstStyle/>
    <a:p>
      <a:pPr>
        <a:defRPr>
          <a:solidFill>
            <a:schemeClr val="bg1"/>
          </a:solidFill>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ln>
              <a:effectLst/>
            </c:spPr>
            <c:trendlineType val="linear"/>
            <c:dispRSqr val="0"/>
            <c:dispEq val="0"/>
          </c:trendline>
          <c:cat>
            <c:strRef>
              <c:f>Sheet1!$A$22:$A$28</c:f>
              <c:strCache>
                <c:ptCount val="7"/>
                <c:pt idx="0">
                  <c:v>June</c:v>
                </c:pt>
                <c:pt idx="1">
                  <c:v>July</c:v>
                </c:pt>
                <c:pt idx="2">
                  <c:v>August</c:v>
                </c:pt>
                <c:pt idx="3">
                  <c:v>September</c:v>
                </c:pt>
                <c:pt idx="4">
                  <c:v>October</c:v>
                </c:pt>
                <c:pt idx="5">
                  <c:v>November</c:v>
                </c:pt>
                <c:pt idx="6">
                  <c:v>December</c:v>
                </c:pt>
              </c:strCache>
            </c:strRef>
          </c:cat>
          <c:val>
            <c:numRef>
              <c:f>Sheet1!$B$22:$B$28</c:f>
              <c:numCache>
                <c:formatCode>0%</c:formatCode>
                <c:ptCount val="7"/>
                <c:pt idx="0">
                  <c:v>0.76</c:v>
                </c:pt>
                <c:pt idx="1">
                  <c:v>0.77</c:v>
                </c:pt>
                <c:pt idx="2">
                  <c:v>0.76</c:v>
                </c:pt>
                <c:pt idx="3">
                  <c:v>0.94</c:v>
                </c:pt>
                <c:pt idx="4">
                  <c:v>1.04</c:v>
                </c:pt>
                <c:pt idx="5">
                  <c:v>1.07</c:v>
                </c:pt>
                <c:pt idx="6">
                  <c:v>1.1000000000000001</c:v>
                </c:pt>
              </c:numCache>
            </c:numRef>
          </c:val>
          <c:extLst>
            <c:ext xmlns:c16="http://schemas.microsoft.com/office/drawing/2014/chart" uri="{C3380CC4-5D6E-409C-BE32-E72D297353CC}">
              <c16:uniqueId val="{00000000-0A1A-44EB-B304-98E52497D171}"/>
            </c:ext>
          </c:extLst>
        </c:ser>
        <c:dLbls>
          <c:showLegendKey val="0"/>
          <c:showVal val="0"/>
          <c:showCatName val="0"/>
          <c:showSerName val="0"/>
          <c:showPercent val="0"/>
          <c:showBubbleSize val="0"/>
        </c:dLbls>
        <c:gapWidth val="100"/>
        <c:overlap val="-24"/>
        <c:axId val="709240024"/>
        <c:axId val="709231824"/>
      </c:barChart>
      <c:catAx>
        <c:axId val="70924002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9231824"/>
        <c:crosses val="autoZero"/>
        <c:auto val="1"/>
        <c:lblAlgn val="ctr"/>
        <c:lblOffset val="100"/>
        <c:noMultiLvlLbl val="0"/>
      </c:catAx>
      <c:valAx>
        <c:axId val="709231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9240024"/>
        <c:crosses val="autoZero"/>
        <c:crossBetween val="between"/>
      </c:valAx>
      <c:spPr>
        <a:noFill/>
        <a:ln>
          <a:noFill/>
        </a:ln>
        <a:effectLst/>
      </c:spPr>
    </c:plotArea>
    <c:plotVisOnly val="1"/>
    <c:dispBlanksAs val="gap"/>
    <c:showDLblsOverMax val="0"/>
  </c:chart>
  <c:spPr>
    <a:solidFill>
      <a:srgbClr val="B5B4AE"/>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bg1"/>
                </a:solidFill>
                <a:latin typeface="+mn-lt"/>
                <a:ea typeface="+mn-ea"/>
                <a:cs typeface="+mn-cs"/>
              </a:defRPr>
            </a:pPr>
            <a:r>
              <a:rPr lang="en-US" sz="2400" dirty="0" smtClean="0"/>
              <a:t>Percent Screening </a:t>
            </a:r>
            <a:r>
              <a:rPr lang="en-US" sz="2400" dirty="0"/>
              <a:t>Completed as Expected</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bg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Hospital A</c:v>
                </c:pt>
              </c:strCache>
            </c:strRef>
          </c:tx>
          <c:spPr>
            <a:solidFill>
              <a:srgbClr val="8FA7A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June</c:v>
                </c:pt>
                <c:pt idx="1">
                  <c:v>July</c:v>
                </c:pt>
                <c:pt idx="2">
                  <c:v>August</c:v>
                </c:pt>
                <c:pt idx="3">
                  <c:v>September</c:v>
                </c:pt>
                <c:pt idx="4">
                  <c:v>October</c:v>
                </c:pt>
                <c:pt idx="5">
                  <c:v>November</c:v>
                </c:pt>
                <c:pt idx="6">
                  <c:v>December</c:v>
                </c:pt>
              </c:strCache>
            </c:strRef>
          </c:cat>
          <c:val>
            <c:numRef>
              <c:f>Sheet1!$B$2:$B$8</c:f>
              <c:numCache>
                <c:formatCode>General</c:formatCode>
                <c:ptCount val="7"/>
                <c:pt idx="0">
                  <c:v>33.24</c:v>
                </c:pt>
                <c:pt idx="1">
                  <c:v>33.65</c:v>
                </c:pt>
                <c:pt idx="2">
                  <c:v>26.26</c:v>
                </c:pt>
                <c:pt idx="3">
                  <c:v>81.27</c:v>
                </c:pt>
                <c:pt idx="4">
                  <c:v>98.98</c:v>
                </c:pt>
                <c:pt idx="5">
                  <c:v>110.75</c:v>
                </c:pt>
                <c:pt idx="6">
                  <c:v>111.34</c:v>
                </c:pt>
              </c:numCache>
            </c:numRef>
          </c:val>
          <c:extLst>
            <c:ext xmlns:c16="http://schemas.microsoft.com/office/drawing/2014/chart" uri="{C3380CC4-5D6E-409C-BE32-E72D297353CC}">
              <c16:uniqueId val="{00000000-8B77-499C-AF1E-98BC9878A0D4}"/>
            </c:ext>
          </c:extLst>
        </c:ser>
        <c:ser>
          <c:idx val="1"/>
          <c:order val="1"/>
          <c:tx>
            <c:strRef>
              <c:f>Sheet1!$C$1</c:f>
              <c:strCache>
                <c:ptCount val="1"/>
                <c:pt idx="0">
                  <c:v>Hospital B</c:v>
                </c:pt>
              </c:strCache>
            </c:strRef>
          </c:tx>
          <c:spPr>
            <a:solidFill>
              <a:srgbClr val="2E869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June</c:v>
                </c:pt>
                <c:pt idx="1">
                  <c:v>July</c:v>
                </c:pt>
                <c:pt idx="2">
                  <c:v>August</c:v>
                </c:pt>
                <c:pt idx="3">
                  <c:v>September</c:v>
                </c:pt>
                <c:pt idx="4">
                  <c:v>October</c:v>
                </c:pt>
                <c:pt idx="5">
                  <c:v>November</c:v>
                </c:pt>
                <c:pt idx="6">
                  <c:v>December</c:v>
                </c:pt>
              </c:strCache>
            </c:strRef>
          </c:cat>
          <c:val>
            <c:numRef>
              <c:f>Sheet1!$C$2:$C$8</c:f>
              <c:numCache>
                <c:formatCode>General</c:formatCode>
                <c:ptCount val="7"/>
                <c:pt idx="0">
                  <c:v>14.09</c:v>
                </c:pt>
                <c:pt idx="1">
                  <c:v>16.829999999999998</c:v>
                </c:pt>
                <c:pt idx="2">
                  <c:v>14.92</c:v>
                </c:pt>
                <c:pt idx="3">
                  <c:v>66.569999999999993</c:v>
                </c:pt>
                <c:pt idx="4">
                  <c:v>87.94</c:v>
                </c:pt>
                <c:pt idx="5">
                  <c:v>95.92</c:v>
                </c:pt>
                <c:pt idx="6">
                  <c:v>95.94</c:v>
                </c:pt>
              </c:numCache>
            </c:numRef>
          </c:val>
          <c:extLst>
            <c:ext xmlns:c16="http://schemas.microsoft.com/office/drawing/2014/chart" uri="{C3380CC4-5D6E-409C-BE32-E72D297353CC}">
              <c16:uniqueId val="{00000001-8B77-499C-AF1E-98BC9878A0D4}"/>
            </c:ext>
          </c:extLst>
        </c:ser>
        <c:ser>
          <c:idx val="2"/>
          <c:order val="2"/>
          <c:tx>
            <c:strRef>
              <c:f>Sheet1!$D$1</c:f>
              <c:strCache>
                <c:ptCount val="1"/>
                <c:pt idx="0">
                  <c:v>Hospital C</c:v>
                </c:pt>
              </c:strCache>
            </c:strRef>
          </c:tx>
          <c:spPr>
            <a:solidFill>
              <a:srgbClr val="B5B4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June</c:v>
                </c:pt>
                <c:pt idx="1">
                  <c:v>July</c:v>
                </c:pt>
                <c:pt idx="2">
                  <c:v>August</c:v>
                </c:pt>
                <c:pt idx="3">
                  <c:v>September</c:v>
                </c:pt>
                <c:pt idx="4">
                  <c:v>October</c:v>
                </c:pt>
                <c:pt idx="5">
                  <c:v>November</c:v>
                </c:pt>
                <c:pt idx="6">
                  <c:v>December</c:v>
                </c:pt>
              </c:strCache>
            </c:strRef>
          </c:cat>
          <c:val>
            <c:numRef>
              <c:f>Sheet1!$D$2:$D$8</c:f>
              <c:numCache>
                <c:formatCode>General</c:formatCode>
                <c:ptCount val="7"/>
                <c:pt idx="0">
                  <c:v>89.78</c:v>
                </c:pt>
                <c:pt idx="1">
                  <c:v>88.75</c:v>
                </c:pt>
                <c:pt idx="2">
                  <c:v>86.8</c:v>
                </c:pt>
                <c:pt idx="3">
                  <c:v>85.59</c:v>
                </c:pt>
                <c:pt idx="4">
                  <c:v>92.6</c:v>
                </c:pt>
                <c:pt idx="5">
                  <c:v>103.53</c:v>
                </c:pt>
                <c:pt idx="6">
                  <c:v>104.75</c:v>
                </c:pt>
              </c:numCache>
            </c:numRef>
          </c:val>
          <c:extLst>
            <c:ext xmlns:c16="http://schemas.microsoft.com/office/drawing/2014/chart" uri="{C3380CC4-5D6E-409C-BE32-E72D297353CC}">
              <c16:uniqueId val="{00000002-8B77-499C-AF1E-98BC9878A0D4}"/>
            </c:ext>
          </c:extLst>
        </c:ser>
        <c:ser>
          <c:idx val="3"/>
          <c:order val="3"/>
          <c:tx>
            <c:strRef>
              <c:f>Sheet1!$E$1</c:f>
              <c:strCache>
                <c:ptCount val="1"/>
                <c:pt idx="0">
                  <c:v>Hospital D</c:v>
                </c:pt>
              </c:strCache>
            </c:strRef>
          </c:tx>
          <c:spPr>
            <a:solidFill>
              <a:srgbClr val="97A3A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Sheet1!$A$2:$A$8</c:f>
              <c:strCache>
                <c:ptCount val="7"/>
                <c:pt idx="0">
                  <c:v>June</c:v>
                </c:pt>
                <c:pt idx="1">
                  <c:v>July</c:v>
                </c:pt>
                <c:pt idx="2">
                  <c:v>August</c:v>
                </c:pt>
                <c:pt idx="3">
                  <c:v>September</c:v>
                </c:pt>
                <c:pt idx="4">
                  <c:v>October</c:v>
                </c:pt>
                <c:pt idx="5">
                  <c:v>November</c:v>
                </c:pt>
                <c:pt idx="6">
                  <c:v>December</c:v>
                </c:pt>
              </c:strCache>
            </c:strRef>
          </c:cat>
          <c:val>
            <c:numRef>
              <c:f>Sheet1!$E$2:$E$8</c:f>
              <c:numCache>
                <c:formatCode>General</c:formatCode>
                <c:ptCount val="7"/>
                <c:pt idx="0">
                  <c:v>87.57</c:v>
                </c:pt>
                <c:pt idx="1">
                  <c:v>89.09</c:v>
                </c:pt>
                <c:pt idx="2">
                  <c:v>85.46</c:v>
                </c:pt>
                <c:pt idx="3">
                  <c:v>95.5</c:v>
                </c:pt>
                <c:pt idx="4">
                  <c:v>102.25</c:v>
                </c:pt>
                <c:pt idx="5">
                  <c:v>100.1</c:v>
                </c:pt>
                <c:pt idx="6">
                  <c:v>103.56</c:v>
                </c:pt>
              </c:numCache>
            </c:numRef>
          </c:val>
          <c:extLst>
            <c:ext xmlns:c16="http://schemas.microsoft.com/office/drawing/2014/chart" uri="{C3380CC4-5D6E-409C-BE32-E72D297353CC}">
              <c16:uniqueId val="{00000003-8B77-499C-AF1E-98BC9878A0D4}"/>
            </c:ext>
          </c:extLst>
        </c:ser>
        <c:dLbls>
          <c:showLegendKey val="0"/>
          <c:showVal val="0"/>
          <c:showCatName val="0"/>
          <c:showSerName val="0"/>
          <c:showPercent val="0"/>
          <c:showBubbleSize val="0"/>
        </c:dLbls>
        <c:gapWidth val="100"/>
        <c:overlap val="100"/>
        <c:axId val="348466592"/>
        <c:axId val="348474080"/>
      </c:barChart>
      <c:catAx>
        <c:axId val="3484665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48474080"/>
        <c:crosses val="autoZero"/>
        <c:auto val="1"/>
        <c:lblAlgn val="ctr"/>
        <c:lblOffset val="100"/>
        <c:noMultiLvlLbl val="0"/>
      </c:catAx>
      <c:valAx>
        <c:axId val="348474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484665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bg1"/>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376092"/>
    </a:solidFill>
    <a:ln>
      <a:noFill/>
    </a:ln>
    <a:effectLst/>
  </c:spPr>
  <c:txPr>
    <a:bodyPr/>
    <a:lstStyle/>
    <a:p>
      <a:pPr>
        <a:defRPr>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baseline="0" dirty="0" smtClean="0">
                <a:solidFill>
                  <a:schemeClr val="bg1"/>
                </a:solidFill>
              </a:rPr>
              <a:t>Discharged Patients: </a:t>
            </a:r>
            <a:r>
              <a:rPr lang="en-US" sz="2400" b="1" dirty="0" smtClean="0">
                <a:solidFill>
                  <a:schemeClr val="bg1"/>
                </a:solidFill>
              </a:rPr>
              <a:t>S</a:t>
            </a:r>
            <a:r>
              <a:rPr lang="en-US" sz="2400" b="1" baseline="0" dirty="0" smtClean="0">
                <a:solidFill>
                  <a:schemeClr val="bg1"/>
                </a:solidFill>
              </a:rPr>
              <a:t>creening as Expected</a:t>
            </a:r>
            <a:endParaRPr lang="en-US" sz="2400" b="1" dirty="0">
              <a:solidFill>
                <a:schemeClr val="bg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'Tyler Sang'!$C$21</c:f>
              <c:strCache>
                <c:ptCount val="1"/>
                <c:pt idx="0">
                  <c:v>All Expected Screenings Completed</c:v>
                </c:pt>
              </c:strCache>
            </c:strRef>
          </c:tx>
          <c:spPr>
            <a:solidFill>
              <a:srgbClr val="97A3A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'Tyler Sang'!$A$22:$A$28</c:f>
              <c:strCache>
                <c:ptCount val="7"/>
                <c:pt idx="0">
                  <c:v>June</c:v>
                </c:pt>
                <c:pt idx="1">
                  <c:v>July</c:v>
                </c:pt>
                <c:pt idx="2">
                  <c:v>August</c:v>
                </c:pt>
                <c:pt idx="3">
                  <c:v>September</c:v>
                </c:pt>
                <c:pt idx="4">
                  <c:v>October</c:v>
                </c:pt>
                <c:pt idx="5">
                  <c:v>November</c:v>
                </c:pt>
                <c:pt idx="6">
                  <c:v>December</c:v>
                </c:pt>
              </c:strCache>
            </c:strRef>
          </c:cat>
          <c:val>
            <c:numRef>
              <c:f>'Tyler Sang'!$C$22:$C$28</c:f>
              <c:numCache>
                <c:formatCode>0.0%</c:formatCode>
                <c:ptCount val="7"/>
                <c:pt idx="0">
                  <c:v>0.379</c:v>
                </c:pt>
                <c:pt idx="1">
                  <c:v>0.38500000000000001</c:v>
                </c:pt>
                <c:pt idx="2">
                  <c:v>0.36799999999999999</c:v>
                </c:pt>
                <c:pt idx="3">
                  <c:v>0.48499999999999999</c:v>
                </c:pt>
                <c:pt idx="4">
                  <c:v>0.57699999999999996</c:v>
                </c:pt>
                <c:pt idx="5">
                  <c:v>0.61299999999999999</c:v>
                </c:pt>
                <c:pt idx="6">
                  <c:v>0.65800000000000003</c:v>
                </c:pt>
              </c:numCache>
            </c:numRef>
          </c:val>
          <c:extLst>
            <c:ext xmlns:c16="http://schemas.microsoft.com/office/drawing/2014/chart" uri="{C3380CC4-5D6E-409C-BE32-E72D297353CC}">
              <c16:uniqueId val="{00000000-6532-4A25-B2B1-6D955C34F170}"/>
            </c:ext>
          </c:extLst>
        </c:ser>
        <c:dLbls>
          <c:showLegendKey val="0"/>
          <c:showVal val="0"/>
          <c:showCatName val="0"/>
          <c:showSerName val="0"/>
          <c:showPercent val="0"/>
          <c:showBubbleSize val="0"/>
        </c:dLbls>
        <c:gapWidth val="219"/>
        <c:overlap val="-27"/>
        <c:axId val="587663512"/>
        <c:axId val="587670072"/>
        <c:extLst>
          <c:ext xmlns:c15="http://schemas.microsoft.com/office/drawing/2012/chart" uri="{02D57815-91ED-43cb-92C2-25804820EDAC}">
            <c15:filteredBarSeries>
              <c15:ser>
                <c:idx val="0"/>
                <c:order val="0"/>
                <c:tx>
                  <c:strRef>
                    <c:extLst>
                      <c:ext uri="{02D57815-91ED-43cb-92C2-25804820EDAC}">
                        <c15:formulaRef>
                          <c15:sqref>'Tyler Sang'!$B$21</c15:sqref>
                        </c15:formulaRef>
                      </c:ext>
                    </c:extLst>
                    <c:strCache>
                      <c:ptCount val="1"/>
                      <c:pt idx="0">
                        <c:v>Completed Screenings</c:v>
                      </c:pt>
                    </c:strCache>
                  </c:strRef>
                </c:tx>
                <c:spPr>
                  <a:solidFill>
                    <a:schemeClr val="accent1"/>
                  </a:solidFill>
                  <a:ln>
                    <a:noFill/>
                  </a:ln>
                  <a:effectLst/>
                </c:spPr>
                <c:invertIfNegative val="0"/>
                <c:cat>
                  <c:strRef>
                    <c:extLst>
                      <c:ext uri="{02D57815-91ED-43cb-92C2-25804820EDAC}">
                        <c15:formulaRef>
                          <c15:sqref>'Tyler Sang'!$A$22:$A$28</c15:sqref>
                        </c15:formulaRef>
                      </c:ext>
                    </c:extLst>
                    <c:strCache>
                      <c:ptCount val="7"/>
                      <c:pt idx="0">
                        <c:v>June</c:v>
                      </c:pt>
                      <c:pt idx="1">
                        <c:v>July</c:v>
                      </c:pt>
                      <c:pt idx="2">
                        <c:v>August</c:v>
                      </c:pt>
                      <c:pt idx="3">
                        <c:v>September</c:v>
                      </c:pt>
                      <c:pt idx="4">
                        <c:v>October</c:v>
                      </c:pt>
                      <c:pt idx="5">
                        <c:v>November</c:v>
                      </c:pt>
                      <c:pt idx="6">
                        <c:v>December</c:v>
                      </c:pt>
                    </c:strCache>
                  </c:strRef>
                </c:cat>
                <c:val>
                  <c:numRef>
                    <c:extLst>
                      <c:ext uri="{02D57815-91ED-43cb-92C2-25804820EDAC}">
                        <c15:formulaRef>
                          <c15:sqref>'Tyler Sang'!$B$22:$B$28</c15:sqref>
                        </c15:formulaRef>
                      </c:ext>
                    </c:extLst>
                    <c:numCache>
                      <c:formatCode>0%</c:formatCode>
                      <c:ptCount val="7"/>
                      <c:pt idx="0">
                        <c:v>0.76</c:v>
                      </c:pt>
                      <c:pt idx="1">
                        <c:v>0.77</c:v>
                      </c:pt>
                      <c:pt idx="2">
                        <c:v>0.76</c:v>
                      </c:pt>
                      <c:pt idx="3">
                        <c:v>0.94</c:v>
                      </c:pt>
                      <c:pt idx="4">
                        <c:v>1.04</c:v>
                      </c:pt>
                      <c:pt idx="5">
                        <c:v>1.07</c:v>
                      </c:pt>
                      <c:pt idx="6">
                        <c:v>1.1000000000000001</c:v>
                      </c:pt>
                    </c:numCache>
                  </c:numRef>
                </c:val>
                <c:extLst>
                  <c:ext xmlns:c16="http://schemas.microsoft.com/office/drawing/2014/chart" uri="{C3380CC4-5D6E-409C-BE32-E72D297353CC}">
                    <c16:uniqueId val="{00000001-6532-4A25-B2B1-6D955C34F170}"/>
                  </c:ext>
                </c:extLst>
              </c15:ser>
            </c15:filteredBarSeries>
          </c:ext>
        </c:extLst>
      </c:barChart>
      <c:catAx>
        <c:axId val="587663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587670072"/>
        <c:crosses val="autoZero"/>
        <c:auto val="1"/>
        <c:lblAlgn val="ctr"/>
        <c:lblOffset val="100"/>
        <c:noMultiLvlLbl val="0"/>
      </c:catAx>
      <c:valAx>
        <c:axId val="58767007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587663512"/>
        <c:crosses val="autoZero"/>
        <c:crossBetween val="between"/>
        <c:majorUnit val="0.2"/>
      </c:valAx>
      <c:spPr>
        <a:noFill/>
        <a:ln>
          <a:noFill/>
        </a:ln>
        <a:effectLst/>
      </c:spPr>
    </c:plotArea>
    <c:plotVisOnly val="1"/>
    <c:dispBlanksAs val="gap"/>
    <c:showDLblsOverMax val="0"/>
  </c:chart>
  <c:spPr>
    <a:solidFill>
      <a:srgbClr val="376092"/>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Instructions"/>
          <p:cNvSpPr/>
          <p:nvPr userDrawn="1"/>
        </p:nvSpPr>
        <p:spPr>
          <a:xfrm>
            <a:off x="-7680960" y="0"/>
            <a:ext cx="7132320" cy="21945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2428" tIns="122428" rIns="122428" bIns="122428"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1286"/>
              </a:spcAft>
            </a:pPr>
            <a:r>
              <a:rPr lang="en-US" sz="4700" dirty="0">
                <a:solidFill>
                  <a:srgbClr val="7F7F7F"/>
                </a:solidFill>
                <a:latin typeface="Calibri" pitchFamily="34" charset="0"/>
                <a:cs typeface="Calibri" panose="020F0502020204030204" pitchFamily="34" charset="0"/>
              </a:rPr>
              <a:t>Poster Print Size:</a:t>
            </a:r>
            <a:endParaRPr sz="4700" dirty="0">
              <a:solidFill>
                <a:srgbClr val="7F7F7F"/>
              </a:solidFill>
              <a:latin typeface="Calibri" pitchFamily="34" charset="0"/>
              <a:cs typeface="Calibri" panose="020F0502020204030204" pitchFamily="34" charset="0"/>
            </a:endParaRPr>
          </a:p>
          <a:p>
            <a:pPr lvl="0">
              <a:spcBef>
                <a:spcPts val="0"/>
              </a:spcBef>
              <a:spcAft>
                <a:spcPts val="1286"/>
              </a:spcAft>
            </a:pPr>
            <a:r>
              <a:rPr lang="en-US" sz="3300" dirty="0">
                <a:solidFill>
                  <a:srgbClr val="7F7F7F"/>
                </a:solidFill>
                <a:latin typeface="Calibri" pitchFamily="34" charset="0"/>
                <a:cs typeface="Calibri" panose="020F0502020204030204" pitchFamily="34" charset="0"/>
              </a:rPr>
              <a:t>This poster template is 24” high by 36” wide. It can be used to print any poster with a 2:3 aspect ratio including 36x54 and 48x72.</a:t>
            </a:r>
          </a:p>
          <a:p>
            <a:pPr lvl="0">
              <a:spcBef>
                <a:spcPts val="0"/>
              </a:spcBef>
              <a:spcAft>
                <a:spcPts val="1286"/>
              </a:spcAft>
            </a:pPr>
            <a:r>
              <a:rPr lang="en-US" sz="4700" dirty="0">
                <a:solidFill>
                  <a:srgbClr val="7F7F7F"/>
                </a:solidFill>
                <a:latin typeface="Calibri" pitchFamily="34" charset="0"/>
                <a:cs typeface="Calibri" panose="020F0502020204030204" pitchFamily="34" charset="0"/>
              </a:rPr>
              <a:t>Placeholders</a:t>
            </a:r>
            <a:r>
              <a:rPr sz="4700" dirty="0">
                <a:solidFill>
                  <a:srgbClr val="7F7F7F"/>
                </a:solidFill>
                <a:latin typeface="Calibri" pitchFamily="34" charset="0"/>
                <a:cs typeface="Calibri" panose="020F0502020204030204" pitchFamily="34" charset="0"/>
              </a:rPr>
              <a:t>:</a:t>
            </a:r>
          </a:p>
          <a:p>
            <a:pPr lvl="0">
              <a:spcBef>
                <a:spcPts val="0"/>
              </a:spcBef>
              <a:spcAft>
                <a:spcPts val="1286"/>
              </a:spcAft>
            </a:pPr>
            <a:r>
              <a:rPr sz="3300" dirty="0">
                <a:solidFill>
                  <a:srgbClr val="7F7F7F"/>
                </a:solidFill>
                <a:latin typeface="Calibri" pitchFamily="34" charset="0"/>
                <a:cs typeface="Calibri" panose="020F0502020204030204" pitchFamily="34" charset="0"/>
              </a:rPr>
              <a:t>The </a:t>
            </a:r>
            <a:r>
              <a:rPr lang="en-US" sz="3300" dirty="0">
                <a:solidFill>
                  <a:srgbClr val="7F7F7F"/>
                </a:solidFill>
                <a:latin typeface="Calibri" pitchFamily="34" charset="0"/>
                <a:cs typeface="Calibri" panose="020F0502020204030204" pitchFamily="34" charset="0"/>
              </a:rPr>
              <a:t>various elements included</a:t>
            </a:r>
            <a:r>
              <a:rPr sz="3300" dirty="0">
                <a:solidFill>
                  <a:srgbClr val="7F7F7F"/>
                </a:solidFill>
                <a:latin typeface="Calibri" pitchFamily="34" charset="0"/>
                <a:cs typeface="Calibri" panose="020F0502020204030204" pitchFamily="34" charset="0"/>
              </a:rPr>
              <a:t> in this </a:t>
            </a:r>
            <a:r>
              <a:rPr lang="en-US" sz="3300" dirty="0">
                <a:solidFill>
                  <a:srgbClr val="7F7F7F"/>
                </a:solidFill>
                <a:latin typeface="Calibri" pitchFamily="34" charset="0"/>
                <a:cs typeface="Calibri" panose="020F0502020204030204" pitchFamily="34" charset="0"/>
              </a:rPr>
              <a:t>poster are ones</a:t>
            </a:r>
            <a:r>
              <a:rPr lang="en-US" sz="3300" baseline="0" dirty="0">
                <a:solidFill>
                  <a:srgbClr val="7F7F7F"/>
                </a:solidFill>
                <a:latin typeface="Calibri" pitchFamily="34" charset="0"/>
                <a:cs typeface="Calibri" panose="020F0502020204030204" pitchFamily="34" charset="0"/>
              </a:rPr>
              <a:t> we often see in medical, research, and scientific posters.</a:t>
            </a:r>
            <a:r>
              <a:rPr sz="3300" dirty="0">
                <a:solidFill>
                  <a:srgbClr val="7F7F7F"/>
                </a:solidFill>
                <a:latin typeface="Calibri" pitchFamily="34" charset="0"/>
                <a:cs typeface="Calibri" panose="020F0502020204030204" pitchFamily="34" charset="0"/>
              </a:rPr>
              <a:t> </a:t>
            </a:r>
            <a:r>
              <a:rPr lang="en-US" sz="3300" dirty="0">
                <a:solidFill>
                  <a:srgbClr val="7F7F7F"/>
                </a:solidFill>
                <a:latin typeface="Calibri" pitchFamily="34" charset="0"/>
                <a:cs typeface="Calibri" panose="020F0502020204030204" pitchFamily="34" charset="0"/>
              </a:rPr>
              <a:t>Feel</a:t>
            </a:r>
            <a:r>
              <a:rPr lang="en-US" sz="3300" baseline="0" dirty="0">
                <a:solidFill>
                  <a:srgbClr val="7F7F7F"/>
                </a:solidFill>
                <a:latin typeface="Calibri" pitchFamily="34" charset="0"/>
                <a:cs typeface="Calibri" panose="020F0502020204030204" pitchFamily="34" charset="0"/>
              </a:rPr>
              <a:t> free to edit, move,  add, and delete items, or change the layout to suit your needs. Always check with your conference organizer for specific requirements.</a:t>
            </a:r>
          </a:p>
          <a:p>
            <a:pPr lvl="0">
              <a:spcBef>
                <a:spcPts val="0"/>
              </a:spcBef>
              <a:spcAft>
                <a:spcPts val="1286"/>
              </a:spcAft>
            </a:pPr>
            <a:r>
              <a:rPr lang="en-US" sz="4700" dirty="0">
                <a:solidFill>
                  <a:srgbClr val="7F7F7F"/>
                </a:solidFill>
                <a:latin typeface="Calibri" pitchFamily="34" charset="0"/>
                <a:cs typeface="Calibri" panose="020F0502020204030204" pitchFamily="34" charset="0"/>
              </a:rPr>
              <a:t>Image</a:t>
            </a:r>
            <a:r>
              <a:rPr lang="en-US" sz="4700" baseline="0" dirty="0">
                <a:solidFill>
                  <a:srgbClr val="7F7F7F"/>
                </a:solidFill>
                <a:latin typeface="Calibri" pitchFamily="34" charset="0"/>
                <a:cs typeface="Calibri" panose="020F0502020204030204" pitchFamily="34" charset="0"/>
              </a:rPr>
              <a:t> Quality</a:t>
            </a:r>
            <a:r>
              <a:rPr lang="en-US" sz="4700" dirty="0">
                <a:solidFill>
                  <a:srgbClr val="7F7F7F"/>
                </a:solidFill>
                <a:latin typeface="Calibri" pitchFamily="34" charset="0"/>
                <a:cs typeface="Calibri" panose="020F0502020204030204" pitchFamily="34" charset="0"/>
              </a:rPr>
              <a:t>:</a:t>
            </a:r>
          </a:p>
          <a:p>
            <a:pPr lvl="0">
              <a:spcBef>
                <a:spcPts val="0"/>
              </a:spcBef>
              <a:spcAft>
                <a:spcPts val="1286"/>
              </a:spcAft>
            </a:pPr>
            <a:r>
              <a:rPr lang="en-US" sz="3300" dirty="0">
                <a:solidFill>
                  <a:srgbClr val="7F7F7F"/>
                </a:solidFill>
                <a:latin typeface="Calibri" pitchFamily="34" charset="0"/>
                <a:cs typeface="Calibri" panose="020F0502020204030204" pitchFamily="34" charset="0"/>
              </a:rPr>
              <a:t>You can place digital photos or logo art in your poster file by selecting the </a:t>
            </a:r>
            <a:r>
              <a:rPr lang="en-US" sz="3300" b="1" dirty="0">
                <a:solidFill>
                  <a:srgbClr val="7F7F7F"/>
                </a:solidFill>
                <a:latin typeface="Calibri" pitchFamily="34" charset="0"/>
                <a:cs typeface="Calibri" panose="020F0502020204030204" pitchFamily="34" charset="0"/>
              </a:rPr>
              <a:t>Insert, Picture</a:t>
            </a:r>
            <a:r>
              <a:rPr lang="en-US" sz="3300" dirty="0">
                <a:solidFill>
                  <a:srgbClr val="7F7F7F"/>
                </a:solidFill>
                <a:latin typeface="Calibri" pitchFamily="34" charset="0"/>
                <a:cs typeface="Calibri" panose="020F0502020204030204" pitchFamily="34" charset="0"/>
              </a:rPr>
              <a:t> command, or by using standard copy &amp; paste. For best results, all graphic elements should be at least </a:t>
            </a:r>
            <a:r>
              <a:rPr lang="en-US" sz="3300" b="1" dirty="0">
                <a:solidFill>
                  <a:srgbClr val="7F7F7F"/>
                </a:solidFill>
                <a:latin typeface="Calibri" pitchFamily="34" charset="0"/>
                <a:cs typeface="Calibri" panose="020F0502020204030204" pitchFamily="34" charset="0"/>
              </a:rPr>
              <a:t>150-200 pixels per inch in their final printed size</a:t>
            </a:r>
            <a:r>
              <a:rPr lang="en-US" sz="3300" dirty="0">
                <a:solidFill>
                  <a:srgbClr val="7F7F7F"/>
                </a:solidFill>
                <a:latin typeface="Calibri" pitchFamily="34" charset="0"/>
                <a:cs typeface="Calibri" panose="020F0502020204030204" pitchFamily="34" charset="0"/>
              </a:rPr>
              <a:t>. For instance, a 1600 x 1200 pixel</a:t>
            </a:r>
            <a:r>
              <a:rPr lang="en-US" sz="3300" baseline="0" dirty="0">
                <a:solidFill>
                  <a:srgbClr val="7F7F7F"/>
                </a:solidFill>
                <a:latin typeface="Calibri" pitchFamily="34" charset="0"/>
                <a:cs typeface="Calibri" panose="020F0502020204030204" pitchFamily="34" charset="0"/>
              </a:rPr>
              <a:t> photo will usually look fine up to </a:t>
            </a:r>
            <a:r>
              <a:rPr lang="en-US" sz="3300" dirty="0">
                <a:solidFill>
                  <a:srgbClr val="7F7F7F"/>
                </a:solidFill>
                <a:latin typeface="Calibri" pitchFamily="34" charset="0"/>
                <a:cs typeface="Calibri" panose="020F0502020204030204" pitchFamily="34" charset="0"/>
              </a:rPr>
              <a:t>8“-10” wide on your printed poster.</a:t>
            </a:r>
          </a:p>
          <a:p>
            <a:pPr lvl="0">
              <a:spcBef>
                <a:spcPts val="0"/>
              </a:spcBef>
              <a:spcAft>
                <a:spcPts val="1286"/>
              </a:spcAft>
            </a:pPr>
            <a:r>
              <a:rPr lang="en-US" sz="3300" dirty="0">
                <a:solidFill>
                  <a:srgbClr val="7F7F7F"/>
                </a:solidFill>
                <a:latin typeface="Calibri" pitchFamily="34" charset="0"/>
                <a:cs typeface="Calibri" panose="020F0502020204030204" pitchFamily="34" charset="0"/>
              </a:rPr>
              <a:t>To preview the print quality of images, select a magnification of 100% when previewing your poster. This will give you a good idea of what it will look like in print. If you are laying out a large poster and using half-scale dimensions, be sure to preview your graphics at 200% to see them at their final printed size.</a:t>
            </a:r>
          </a:p>
          <a:p>
            <a:pPr lvl="0">
              <a:spcBef>
                <a:spcPts val="0"/>
              </a:spcBef>
              <a:spcAft>
                <a:spcPts val="1286"/>
              </a:spcAft>
            </a:pPr>
            <a:r>
              <a:rPr lang="en-US" sz="3300" dirty="0">
                <a:solidFill>
                  <a:srgbClr val="7F7F7F"/>
                </a:solidFill>
                <a:latin typeface="Calibri" pitchFamily="34" charset="0"/>
                <a:cs typeface="Calibri" panose="020F0502020204030204" pitchFamily="34" charset="0"/>
              </a:rPr>
              <a:t>Please note that graphics from websites (such as the logo on your hospital's or university's home page) will only be 72dpi and not suitable for printing.</a:t>
            </a:r>
          </a:p>
          <a:p>
            <a:pPr lvl="0" algn="ctr">
              <a:spcBef>
                <a:spcPts val="0"/>
              </a:spcBef>
              <a:spcAft>
                <a:spcPts val="1286"/>
              </a:spcAft>
            </a:pPr>
            <a:r>
              <a:rPr lang="en-US" sz="2400" dirty="0">
                <a:solidFill>
                  <a:srgbClr val="7F7F7F"/>
                </a:solidFill>
                <a:latin typeface="Calibri" pitchFamily="34" charset="0"/>
                <a:cs typeface="Calibri" panose="020F0502020204030204" pitchFamily="34" charset="0"/>
              </a:rPr>
              <a:t/>
            </a:r>
            <a:br>
              <a:rPr lang="en-US" sz="2400" dirty="0">
                <a:solidFill>
                  <a:srgbClr val="7F7F7F"/>
                </a:solidFill>
                <a:latin typeface="Calibri" pitchFamily="34" charset="0"/>
                <a:cs typeface="Calibri" panose="020F0502020204030204" pitchFamily="34" charset="0"/>
              </a:rPr>
            </a:br>
            <a:r>
              <a:rPr lang="en-US" sz="2400" dirty="0">
                <a:solidFill>
                  <a:srgbClr val="7F7F7F"/>
                </a:solidFill>
                <a:latin typeface="Calibri" pitchFamily="34" charset="0"/>
                <a:cs typeface="Calibri" panose="020F0502020204030204" pitchFamily="34" charset="0"/>
              </a:rPr>
              <a:t>[This sidebar area does not print.]</a:t>
            </a:r>
          </a:p>
        </p:txBody>
      </p:sp>
      <p:grpSp>
        <p:nvGrpSpPr>
          <p:cNvPr id="5" name="Group 4"/>
          <p:cNvGrpSpPr/>
          <p:nvPr userDrawn="1"/>
        </p:nvGrpSpPr>
        <p:grpSpPr>
          <a:xfrm>
            <a:off x="33467040" y="0"/>
            <a:ext cx="7132320" cy="21945600"/>
            <a:chOff x="33832800" y="0"/>
            <a:chExt cx="12801600" cy="43891200"/>
          </a:xfrm>
        </p:grpSpPr>
        <p:sp>
          <p:nvSpPr>
            <p:cNvPr id="6" name="Instructions"/>
            <p:cNvSpPr/>
            <p:nvPr userDrawn="1"/>
          </p:nvSpPr>
          <p:spPr>
            <a:xfrm>
              <a:off x="33832800" y="0"/>
              <a:ext cx="12801600" cy="43891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228600" rIns="228600" bIns="228600"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1286"/>
                </a:spcAft>
              </a:pPr>
              <a:r>
                <a:rPr lang="en-US" sz="4700" dirty="0">
                  <a:solidFill>
                    <a:schemeClr val="bg1">
                      <a:lumMod val="50000"/>
                    </a:schemeClr>
                  </a:solidFill>
                  <a:latin typeface="Calibri" pitchFamily="34" charset="0"/>
                  <a:cs typeface="Calibri" panose="020F0502020204030204" pitchFamily="34" charset="0"/>
                </a:rPr>
                <a:t>Change</a:t>
              </a:r>
              <a:r>
                <a:rPr lang="en-US" sz="4700" baseline="0" dirty="0">
                  <a:solidFill>
                    <a:schemeClr val="bg1">
                      <a:lumMod val="50000"/>
                    </a:schemeClr>
                  </a:solidFill>
                  <a:latin typeface="Calibri" pitchFamily="34" charset="0"/>
                  <a:cs typeface="Calibri" panose="020F0502020204030204" pitchFamily="34" charset="0"/>
                </a:rPr>
                <a:t> Color Theme</a:t>
              </a:r>
              <a:r>
                <a:rPr lang="en-US" sz="4700" dirty="0">
                  <a:solidFill>
                    <a:schemeClr val="bg1">
                      <a:lumMod val="50000"/>
                    </a:schemeClr>
                  </a:solidFill>
                  <a:latin typeface="Calibri" pitchFamily="34" charset="0"/>
                  <a:cs typeface="Calibri" panose="020F0502020204030204" pitchFamily="34" charset="0"/>
                </a:rPr>
                <a:t>:</a:t>
              </a:r>
              <a:endParaRPr sz="4700" dirty="0">
                <a:solidFill>
                  <a:schemeClr val="bg1">
                    <a:lumMod val="50000"/>
                  </a:schemeClr>
                </a:solidFill>
                <a:latin typeface="Calibri" pitchFamily="34" charset="0"/>
                <a:cs typeface="Calibri" panose="020F0502020204030204" pitchFamily="34" charset="0"/>
              </a:endParaRPr>
            </a:p>
            <a:p>
              <a:pPr lvl="0">
                <a:spcBef>
                  <a:spcPts val="0"/>
                </a:spcBef>
                <a:spcAft>
                  <a:spcPts val="1286"/>
                </a:spcAft>
              </a:pPr>
              <a:r>
                <a:rPr lang="en-US" sz="3300" dirty="0">
                  <a:solidFill>
                    <a:schemeClr val="bg1">
                      <a:lumMod val="50000"/>
                    </a:schemeClr>
                  </a:solidFill>
                  <a:latin typeface="Calibri" pitchFamily="34" charset="0"/>
                  <a:cs typeface="Calibri" panose="020F0502020204030204" pitchFamily="34" charset="0"/>
                </a:rPr>
                <a:t>This template is designed to use the built-in color themes in</a:t>
              </a:r>
              <a:r>
                <a:rPr lang="en-US" sz="3300" baseline="0" dirty="0">
                  <a:solidFill>
                    <a:schemeClr val="bg1">
                      <a:lumMod val="50000"/>
                    </a:schemeClr>
                  </a:solidFill>
                  <a:latin typeface="Calibri" pitchFamily="34" charset="0"/>
                  <a:cs typeface="Calibri" panose="020F0502020204030204" pitchFamily="34" charset="0"/>
                </a:rPr>
                <a:t> the newer versions of PowerPoint.</a:t>
              </a:r>
            </a:p>
            <a:p>
              <a:pPr lvl="0">
                <a:spcBef>
                  <a:spcPts val="0"/>
                </a:spcBef>
                <a:spcAft>
                  <a:spcPts val="1286"/>
                </a:spcAft>
              </a:pPr>
              <a:r>
                <a:rPr lang="en-US" sz="3300" baseline="0" dirty="0">
                  <a:solidFill>
                    <a:schemeClr val="bg1">
                      <a:lumMod val="50000"/>
                    </a:schemeClr>
                  </a:solidFill>
                  <a:latin typeface="Calibri" pitchFamily="34" charset="0"/>
                  <a:cs typeface="Calibri" panose="020F0502020204030204" pitchFamily="34" charset="0"/>
                </a:rPr>
                <a:t>To change the color theme, select the </a:t>
              </a:r>
              <a:r>
                <a:rPr lang="en-US" sz="3300" b="1" baseline="0" dirty="0">
                  <a:solidFill>
                    <a:schemeClr val="bg1">
                      <a:lumMod val="50000"/>
                    </a:schemeClr>
                  </a:solidFill>
                  <a:latin typeface="Calibri" pitchFamily="34" charset="0"/>
                  <a:cs typeface="Calibri" panose="020F0502020204030204" pitchFamily="34" charset="0"/>
                </a:rPr>
                <a:t>Design</a:t>
              </a:r>
              <a:r>
                <a:rPr lang="en-US" sz="3300" baseline="0" dirty="0">
                  <a:solidFill>
                    <a:schemeClr val="bg1">
                      <a:lumMod val="50000"/>
                    </a:schemeClr>
                  </a:solidFill>
                  <a:latin typeface="Calibri" pitchFamily="34" charset="0"/>
                  <a:cs typeface="Calibri" panose="020F0502020204030204" pitchFamily="34" charset="0"/>
                </a:rPr>
                <a:t> tab, then select the </a:t>
              </a:r>
              <a:r>
                <a:rPr lang="en-US" sz="3300" b="1" baseline="0" dirty="0">
                  <a:solidFill>
                    <a:schemeClr val="bg1">
                      <a:lumMod val="50000"/>
                    </a:schemeClr>
                  </a:solidFill>
                  <a:latin typeface="Calibri" pitchFamily="34" charset="0"/>
                  <a:cs typeface="Calibri" panose="020F0502020204030204" pitchFamily="34" charset="0"/>
                </a:rPr>
                <a:t>Colors</a:t>
              </a:r>
              <a:r>
                <a:rPr lang="en-US" sz="3300" baseline="0" dirty="0">
                  <a:solidFill>
                    <a:schemeClr val="bg1">
                      <a:lumMod val="50000"/>
                    </a:schemeClr>
                  </a:solidFill>
                  <a:latin typeface="Calibri" pitchFamily="34" charset="0"/>
                  <a:cs typeface="Calibri" panose="020F0502020204030204" pitchFamily="34" charset="0"/>
                </a:rPr>
                <a:t> drop-down list.</a:t>
              </a:r>
            </a:p>
            <a:p>
              <a:pPr lvl="0">
                <a:spcBef>
                  <a:spcPts val="0"/>
                </a:spcBef>
                <a:spcAft>
                  <a:spcPts val="1286"/>
                </a:spcAft>
              </a:pPr>
              <a:endParaRPr lang="en-US" sz="48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286"/>
                </a:spcAft>
              </a:pPr>
              <a:endParaRPr lang="en-US" sz="33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286"/>
                </a:spcAft>
              </a:pPr>
              <a:endParaRPr lang="en-US" sz="33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286"/>
                </a:spcAft>
              </a:pPr>
              <a:endParaRPr lang="en-US" sz="33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286"/>
                </a:spcAft>
              </a:pPr>
              <a:endParaRPr lang="en-US" sz="33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286"/>
                </a:spcAft>
              </a:pPr>
              <a:endParaRPr lang="en-US" sz="33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286"/>
                </a:spcAft>
              </a:pPr>
              <a:endParaRPr lang="en-US" sz="33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286"/>
                </a:spcAft>
              </a:pPr>
              <a:endParaRPr lang="en-US" sz="33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1286"/>
                </a:spcAft>
              </a:pPr>
              <a:r>
                <a:rPr lang="en-US" sz="3300" baseline="0" dirty="0">
                  <a:solidFill>
                    <a:schemeClr val="bg1">
                      <a:lumMod val="50000"/>
                    </a:schemeClr>
                  </a:solidFill>
                  <a:latin typeface="Calibri" pitchFamily="34" charset="0"/>
                  <a:cs typeface="Calibri" panose="020F0502020204030204" pitchFamily="34" charset="0"/>
                </a:rPr>
                <a:t>The default color theme for this template is “Office”, so you can always return to that after trying some of the alternatives.</a:t>
              </a:r>
            </a:p>
            <a:p>
              <a:pPr lvl="0">
                <a:spcBef>
                  <a:spcPts val="0"/>
                </a:spcBef>
                <a:spcAft>
                  <a:spcPts val="1286"/>
                </a:spcAft>
              </a:pPr>
              <a:r>
                <a:rPr lang="en-US" sz="4700" dirty="0">
                  <a:solidFill>
                    <a:schemeClr val="bg1">
                      <a:lumMod val="50000"/>
                    </a:schemeClr>
                  </a:solidFill>
                  <a:latin typeface="Calibri" pitchFamily="34" charset="0"/>
                  <a:cs typeface="Calibri" panose="020F0502020204030204" pitchFamily="34" charset="0"/>
                </a:rPr>
                <a:t>Printing Your Poster:</a:t>
              </a:r>
            </a:p>
            <a:p>
              <a:pPr lvl="0">
                <a:spcBef>
                  <a:spcPts val="0"/>
                </a:spcBef>
                <a:spcAft>
                  <a:spcPts val="1286"/>
                </a:spcAft>
              </a:pPr>
              <a:r>
                <a:rPr lang="en-US" sz="3300" dirty="0">
                  <a:solidFill>
                    <a:schemeClr val="bg1">
                      <a:lumMod val="50000"/>
                    </a:schemeClr>
                  </a:solidFill>
                  <a:latin typeface="Calibri" pitchFamily="34" charset="0"/>
                  <a:cs typeface="Calibri" panose="020F0502020204030204" pitchFamily="34" charset="0"/>
                </a:rPr>
                <a:t>Once your poster file is ready, visit</a:t>
              </a:r>
              <a:r>
                <a:rPr lang="en-US" sz="3300" baseline="0" dirty="0">
                  <a:solidFill>
                    <a:schemeClr val="bg1">
                      <a:lumMod val="50000"/>
                    </a:schemeClr>
                  </a:solidFill>
                  <a:latin typeface="Calibri" pitchFamily="34" charset="0"/>
                  <a:cs typeface="Calibri" panose="020F0502020204030204" pitchFamily="34" charset="0"/>
                </a:rPr>
                <a:t> </a:t>
              </a:r>
              <a:r>
                <a:rPr lang="en-US" sz="3300" b="1" baseline="0" dirty="0">
                  <a:solidFill>
                    <a:schemeClr val="bg1">
                      <a:lumMod val="50000"/>
                    </a:schemeClr>
                  </a:solidFill>
                  <a:latin typeface="Calibri" pitchFamily="34" charset="0"/>
                  <a:cs typeface="Calibri" panose="020F0502020204030204" pitchFamily="34" charset="0"/>
                </a:rPr>
                <a:t>www.genigraphics.com</a:t>
              </a:r>
              <a:r>
                <a:rPr lang="en-US" sz="3300" baseline="0" dirty="0">
                  <a:solidFill>
                    <a:schemeClr val="bg1">
                      <a:lumMod val="50000"/>
                    </a:schemeClr>
                  </a:solidFill>
                  <a:latin typeface="Calibri" pitchFamily="34" charset="0"/>
                  <a:cs typeface="Calibri" panose="020F0502020204030204" pitchFamily="34" charset="0"/>
                </a:rPr>
                <a:t> to order a high-quality, affordable poster print. Every order receives a free design review and we can deliver as fast as next business day within the US and Canada. </a:t>
              </a:r>
            </a:p>
            <a:p>
              <a:pPr lvl="0">
                <a:spcBef>
                  <a:spcPts val="0"/>
                </a:spcBef>
                <a:spcAft>
                  <a:spcPts val="1286"/>
                </a:spcAft>
              </a:pPr>
              <a:r>
                <a:rPr lang="en-US" sz="3300" baseline="0" dirty="0">
                  <a:solidFill>
                    <a:schemeClr val="bg1">
                      <a:lumMod val="50000"/>
                    </a:schemeClr>
                  </a:solidFill>
                  <a:latin typeface="Calibri" pitchFamily="34" charset="0"/>
                  <a:cs typeface="Calibri" panose="020F0502020204030204" pitchFamily="34" charset="0"/>
                </a:rPr>
                <a:t>Genigraphics® has been producing output from PowerPoint® longer than anyone in the industry; dating back to when we helped Microsoft® design the PowerPoint® software. </a:t>
              </a:r>
            </a:p>
            <a:p>
              <a:pPr lvl="0">
                <a:spcBef>
                  <a:spcPts val="0"/>
                </a:spcBef>
                <a:spcAft>
                  <a:spcPts val="0"/>
                </a:spcAft>
              </a:pPr>
              <a:endParaRPr lang="en-US" sz="3300" baseline="0" dirty="0">
                <a:solidFill>
                  <a:schemeClr val="bg1">
                    <a:lumMod val="50000"/>
                  </a:schemeClr>
                </a:solidFill>
                <a:latin typeface="Calibri" pitchFamily="34" charset="0"/>
                <a:cs typeface="Calibri" panose="020F0502020204030204" pitchFamily="34" charset="0"/>
              </a:endParaRPr>
            </a:p>
            <a:p>
              <a:pPr lvl="0" algn="ctr">
                <a:spcBef>
                  <a:spcPts val="0"/>
                </a:spcBef>
                <a:spcAft>
                  <a:spcPts val="0"/>
                </a:spcAft>
              </a:pPr>
              <a:r>
                <a:rPr lang="en-US" sz="3300" baseline="0" dirty="0">
                  <a:solidFill>
                    <a:schemeClr val="bg1">
                      <a:lumMod val="50000"/>
                    </a:schemeClr>
                  </a:solidFill>
                  <a:latin typeface="Calibri" pitchFamily="34" charset="0"/>
                  <a:cs typeface="Calibri" panose="020F0502020204030204" pitchFamily="34" charset="0"/>
                </a:rPr>
                <a:t>US and Canada:  1-800-790-4001</a:t>
              </a:r>
              <a:br>
                <a:rPr lang="en-US" sz="3300" baseline="0" dirty="0">
                  <a:solidFill>
                    <a:schemeClr val="bg1">
                      <a:lumMod val="50000"/>
                    </a:schemeClr>
                  </a:solidFill>
                  <a:latin typeface="Calibri" pitchFamily="34" charset="0"/>
                  <a:cs typeface="Calibri" panose="020F0502020204030204" pitchFamily="34" charset="0"/>
                </a:rPr>
              </a:br>
              <a:r>
                <a:rPr lang="en-US" sz="3300" baseline="0" dirty="0">
                  <a:solidFill>
                    <a:schemeClr val="bg1">
                      <a:lumMod val="50000"/>
                    </a:schemeClr>
                  </a:solidFill>
                  <a:latin typeface="Calibri" pitchFamily="34" charset="0"/>
                  <a:cs typeface="Calibri" panose="020F0502020204030204" pitchFamily="34" charset="0"/>
                </a:rPr>
                <a:t>Email: info@genigraphics.com</a:t>
              </a:r>
            </a:p>
            <a:p>
              <a:pPr lvl="0" algn="ctr">
                <a:spcBef>
                  <a:spcPts val="0"/>
                </a:spcBef>
                <a:spcAft>
                  <a:spcPts val="0"/>
                </a:spcAft>
              </a:pPr>
              <a:r>
                <a:rPr lang="en-US" sz="2400" dirty="0">
                  <a:solidFill>
                    <a:schemeClr val="bg1">
                      <a:lumMod val="50000"/>
                    </a:schemeClr>
                  </a:solidFill>
                  <a:latin typeface="Calibri" pitchFamily="34" charset="0"/>
                  <a:cs typeface="Calibri" panose="020F0502020204030204" pitchFamily="34" charset="0"/>
                </a:rPr>
                <a:t/>
              </a:r>
              <a:br>
                <a:rPr lang="en-US" sz="2400" dirty="0">
                  <a:solidFill>
                    <a:schemeClr val="bg1">
                      <a:lumMod val="50000"/>
                    </a:schemeClr>
                  </a:solidFill>
                  <a:latin typeface="Calibri" pitchFamily="34" charset="0"/>
                  <a:cs typeface="Calibri" panose="020F0502020204030204" pitchFamily="34" charset="0"/>
                </a:rPr>
              </a:br>
              <a:r>
                <a:rPr lang="en-US" sz="2400" dirty="0">
                  <a:solidFill>
                    <a:schemeClr val="bg1">
                      <a:lumMod val="50000"/>
                    </a:schemeClr>
                  </a:solidFill>
                  <a:latin typeface="Calibri" pitchFamily="34" charset="0"/>
                  <a:cs typeface="Calibri" panose="020F0502020204030204" pitchFamily="34" charset="0"/>
                </a:rPr>
                <a:t>[This sidebar area does not print.]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81342" y="9260274"/>
              <a:ext cx="11904515" cy="10246926"/>
            </a:xfrm>
            <a:prstGeom prst="rect">
              <a:avLst/>
            </a:prstGeom>
          </p:spPr>
        </p:pic>
      </p:grpSp>
    </p:spTree>
    <p:extLst>
      <p:ext uri="{BB962C8B-B14F-4D97-AF65-F5344CB8AC3E}">
        <p14:creationId xmlns:p14="http://schemas.microsoft.com/office/powerpoint/2010/main" val="33094776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3656013"/>
            <a:ext cx="5484813" cy="18281650"/>
          </a:xfrm>
          <a:prstGeom prst="rect">
            <a:avLst/>
          </a:prstGeom>
          <a:solidFill>
            <a:schemeClr val="accent1">
              <a:lumMod val="75000"/>
            </a:schemeClr>
          </a:solidFill>
          <a:ln>
            <a:noFill/>
          </a:ln>
          <a:effectLst/>
        </p:spPr>
        <p:txBody>
          <a:bodyPr wrap="none" lIns="457200" tIns="228600" rIns="457200" bIns="457200"/>
          <a:lstStyle/>
          <a:p>
            <a:pPr algn="ctr" defTabSz="4389438"/>
            <a:endParaRPr lang="en-US" sz="4800" dirty="0">
              <a:latin typeface="Calibri" pitchFamily="34" charset="0"/>
            </a:endParaRPr>
          </a:p>
        </p:txBody>
      </p:sp>
      <p:sp>
        <p:nvSpPr>
          <p:cNvPr id="1032" name="Rectangle 8"/>
          <p:cNvSpPr>
            <a:spLocks noChangeArrowheads="1"/>
          </p:cNvSpPr>
          <p:nvPr userDrawn="1"/>
        </p:nvSpPr>
        <p:spPr bwMode="auto">
          <a:xfrm>
            <a:off x="5484813" y="0"/>
            <a:ext cx="27422475" cy="3656013"/>
          </a:xfrm>
          <a:prstGeom prst="rect">
            <a:avLst/>
          </a:prstGeom>
          <a:solidFill>
            <a:schemeClr val="accent1">
              <a:lumMod val="75000"/>
            </a:schemeClr>
          </a:solidFill>
          <a:ln>
            <a:noFill/>
          </a:ln>
          <a:effectLst/>
        </p:spPr>
        <p:txBody>
          <a:bodyPr wrap="none" lIns="457200" tIns="457200" rIns="457200" bIns="457200"/>
          <a:lstStyle/>
          <a:p>
            <a:endParaRPr lang="en-US" dirty="0">
              <a:latin typeface="Calibri" pitchFamily="34" charset="0"/>
            </a:endParaRPr>
          </a:p>
        </p:txBody>
      </p:sp>
      <p:sp>
        <p:nvSpPr>
          <p:cNvPr id="1033" name="Rectangle 9"/>
          <p:cNvSpPr>
            <a:spLocks noChangeArrowheads="1"/>
          </p:cNvSpPr>
          <p:nvPr userDrawn="1"/>
        </p:nvSpPr>
        <p:spPr bwMode="auto">
          <a:xfrm>
            <a:off x="5484813" y="3656013"/>
            <a:ext cx="27422475" cy="18281650"/>
          </a:xfrm>
          <a:prstGeom prst="rect">
            <a:avLst/>
          </a:prstGeom>
          <a:solidFill>
            <a:schemeClr val="bg2"/>
          </a:solidFill>
          <a:ln>
            <a:noFill/>
          </a:ln>
          <a:effectLst/>
        </p:spPr>
        <p:txBody>
          <a:bodyPr wrap="none" lIns="457200" tIns="457200" rIns="457200" bIns="457200"/>
          <a:lstStyle/>
          <a:p>
            <a:endParaRPr lang="en-US" dirty="0">
              <a:latin typeface="Calibri" pitchFamily="34" charset="0"/>
            </a:endParaRPr>
          </a:p>
        </p:txBody>
      </p:sp>
      <p:sp>
        <p:nvSpPr>
          <p:cNvPr id="1035" name="Line 11"/>
          <p:cNvSpPr>
            <a:spLocks noChangeShapeType="1"/>
          </p:cNvSpPr>
          <p:nvPr userDrawn="1"/>
        </p:nvSpPr>
        <p:spPr bwMode="auto">
          <a:xfrm>
            <a:off x="5484813" y="0"/>
            <a:ext cx="0" cy="219392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itchFamily="34" charset="0"/>
            </a:endParaRPr>
          </a:p>
        </p:txBody>
      </p:sp>
      <p:sp>
        <p:nvSpPr>
          <p:cNvPr id="1036" name="Line 12"/>
          <p:cNvSpPr>
            <a:spLocks noChangeShapeType="1"/>
          </p:cNvSpPr>
          <p:nvPr userDrawn="1"/>
        </p:nvSpPr>
        <p:spPr bwMode="auto">
          <a:xfrm>
            <a:off x="0" y="3657600"/>
            <a:ext cx="3290728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508200" y="21683472"/>
            <a:ext cx="5297435" cy="18592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4389438" rtl="0" fontAlgn="base">
        <a:spcBef>
          <a:spcPct val="0"/>
        </a:spcBef>
        <a:spcAft>
          <a:spcPct val="0"/>
        </a:spcAft>
        <a:defRPr sz="21100">
          <a:solidFill>
            <a:schemeClr val="tx2"/>
          </a:solidFill>
          <a:latin typeface="+mj-lt"/>
          <a:ea typeface="+mj-ea"/>
          <a:cs typeface="+mj-cs"/>
        </a:defRPr>
      </a:lvl1pPr>
      <a:lvl2pPr algn="ctr" defTabSz="4389438" rtl="0" fontAlgn="base">
        <a:spcBef>
          <a:spcPct val="0"/>
        </a:spcBef>
        <a:spcAft>
          <a:spcPct val="0"/>
        </a:spcAft>
        <a:defRPr sz="21100">
          <a:solidFill>
            <a:schemeClr val="tx2"/>
          </a:solidFill>
          <a:latin typeface="Arial" charset="0"/>
        </a:defRPr>
      </a:lvl2pPr>
      <a:lvl3pPr algn="ctr" defTabSz="4389438" rtl="0" fontAlgn="base">
        <a:spcBef>
          <a:spcPct val="0"/>
        </a:spcBef>
        <a:spcAft>
          <a:spcPct val="0"/>
        </a:spcAft>
        <a:defRPr sz="21100">
          <a:solidFill>
            <a:schemeClr val="tx2"/>
          </a:solidFill>
          <a:latin typeface="Arial" charset="0"/>
        </a:defRPr>
      </a:lvl3pPr>
      <a:lvl4pPr algn="ctr" defTabSz="4389438" rtl="0" fontAlgn="base">
        <a:spcBef>
          <a:spcPct val="0"/>
        </a:spcBef>
        <a:spcAft>
          <a:spcPct val="0"/>
        </a:spcAft>
        <a:defRPr sz="21100">
          <a:solidFill>
            <a:schemeClr val="tx2"/>
          </a:solidFill>
          <a:latin typeface="Arial" charset="0"/>
        </a:defRPr>
      </a:lvl4pPr>
      <a:lvl5pPr algn="ctr" defTabSz="4389438" rtl="0" fontAlgn="base">
        <a:spcBef>
          <a:spcPct val="0"/>
        </a:spcBef>
        <a:spcAft>
          <a:spcPct val="0"/>
        </a:spcAft>
        <a:defRPr sz="21100">
          <a:solidFill>
            <a:schemeClr val="tx2"/>
          </a:solidFill>
          <a:latin typeface="Arial" charset="0"/>
        </a:defRPr>
      </a:lvl5pPr>
      <a:lvl6pPr marL="457200" algn="ctr" defTabSz="4389438" rtl="0" fontAlgn="base">
        <a:spcBef>
          <a:spcPct val="0"/>
        </a:spcBef>
        <a:spcAft>
          <a:spcPct val="0"/>
        </a:spcAft>
        <a:defRPr sz="21100">
          <a:solidFill>
            <a:schemeClr val="tx2"/>
          </a:solidFill>
          <a:latin typeface="Arial" charset="0"/>
        </a:defRPr>
      </a:lvl6pPr>
      <a:lvl7pPr marL="914400" algn="ctr" defTabSz="4389438" rtl="0" fontAlgn="base">
        <a:spcBef>
          <a:spcPct val="0"/>
        </a:spcBef>
        <a:spcAft>
          <a:spcPct val="0"/>
        </a:spcAft>
        <a:defRPr sz="21100">
          <a:solidFill>
            <a:schemeClr val="tx2"/>
          </a:solidFill>
          <a:latin typeface="Arial" charset="0"/>
        </a:defRPr>
      </a:lvl7pPr>
      <a:lvl8pPr marL="1371600" algn="ctr" defTabSz="4389438" rtl="0" fontAlgn="base">
        <a:spcBef>
          <a:spcPct val="0"/>
        </a:spcBef>
        <a:spcAft>
          <a:spcPct val="0"/>
        </a:spcAft>
        <a:defRPr sz="21100">
          <a:solidFill>
            <a:schemeClr val="tx2"/>
          </a:solidFill>
          <a:latin typeface="Arial" charset="0"/>
        </a:defRPr>
      </a:lvl8pPr>
      <a:lvl9pPr marL="1828800" algn="ctr" defTabSz="4389438" rtl="0" fontAlgn="base">
        <a:spcBef>
          <a:spcPct val="0"/>
        </a:spcBef>
        <a:spcAft>
          <a:spcPct val="0"/>
        </a:spcAft>
        <a:defRPr sz="21100">
          <a:solidFill>
            <a:schemeClr val="tx2"/>
          </a:solidFill>
          <a:latin typeface="Arial" charset="0"/>
        </a:defRPr>
      </a:lvl9pPr>
    </p:titleStyle>
    <p:bodyStyle>
      <a:lvl1pPr marL="1646238" indent="-1646238" algn="l" defTabSz="4389438" rtl="0" fontAlgn="base">
        <a:spcBef>
          <a:spcPct val="20000"/>
        </a:spcBef>
        <a:spcAft>
          <a:spcPct val="0"/>
        </a:spcAft>
        <a:buChar char="•"/>
        <a:defRPr sz="15400">
          <a:solidFill>
            <a:schemeClr val="tx1"/>
          </a:solidFill>
          <a:latin typeface="+mn-lt"/>
          <a:ea typeface="+mn-ea"/>
          <a:cs typeface="+mn-cs"/>
        </a:defRPr>
      </a:lvl1pPr>
      <a:lvl2pPr marL="3565525" indent="-1371600" algn="l" defTabSz="4389438" rtl="0" fontAlgn="base">
        <a:spcBef>
          <a:spcPct val="20000"/>
        </a:spcBef>
        <a:spcAft>
          <a:spcPct val="0"/>
        </a:spcAft>
        <a:buChar char="–"/>
        <a:defRPr sz="13400">
          <a:solidFill>
            <a:schemeClr val="tx1"/>
          </a:solidFill>
          <a:latin typeface="+mn-lt"/>
        </a:defRPr>
      </a:lvl2pPr>
      <a:lvl3pPr marL="5486400" indent="-1096963" algn="l" defTabSz="4389438" rtl="0" fontAlgn="base">
        <a:spcBef>
          <a:spcPct val="20000"/>
        </a:spcBef>
        <a:spcAft>
          <a:spcPct val="0"/>
        </a:spcAft>
        <a:buChar char="•"/>
        <a:defRPr sz="11500">
          <a:solidFill>
            <a:schemeClr val="tx1"/>
          </a:solidFill>
          <a:latin typeface="+mn-lt"/>
        </a:defRPr>
      </a:lvl3pPr>
      <a:lvl4pPr marL="7680325" indent="-1096963" algn="l" defTabSz="4389438" rtl="0" fontAlgn="base">
        <a:spcBef>
          <a:spcPct val="20000"/>
        </a:spcBef>
        <a:spcAft>
          <a:spcPct val="0"/>
        </a:spcAft>
        <a:buChar char="–"/>
        <a:defRPr sz="9600">
          <a:solidFill>
            <a:schemeClr val="tx1"/>
          </a:solidFill>
          <a:latin typeface="+mn-lt"/>
        </a:defRPr>
      </a:lvl4pPr>
      <a:lvl5pPr marL="9875838" indent="-1096963" algn="l" defTabSz="4389438" rtl="0" fontAlgn="base">
        <a:spcBef>
          <a:spcPct val="20000"/>
        </a:spcBef>
        <a:spcAft>
          <a:spcPct val="0"/>
        </a:spcAft>
        <a:buChar char="»"/>
        <a:defRPr sz="9600">
          <a:solidFill>
            <a:schemeClr val="tx1"/>
          </a:solidFill>
          <a:latin typeface="+mn-lt"/>
        </a:defRPr>
      </a:lvl5pPr>
      <a:lvl6pPr marL="10333038" indent="-1096963" algn="l" defTabSz="4389438" rtl="0" fontAlgn="base">
        <a:spcBef>
          <a:spcPct val="20000"/>
        </a:spcBef>
        <a:spcAft>
          <a:spcPct val="0"/>
        </a:spcAft>
        <a:buChar char="»"/>
        <a:defRPr sz="9600">
          <a:solidFill>
            <a:schemeClr val="tx1"/>
          </a:solidFill>
          <a:latin typeface="+mn-lt"/>
        </a:defRPr>
      </a:lvl6pPr>
      <a:lvl7pPr marL="10790238" indent="-1096963" algn="l" defTabSz="4389438" rtl="0" fontAlgn="base">
        <a:spcBef>
          <a:spcPct val="20000"/>
        </a:spcBef>
        <a:spcAft>
          <a:spcPct val="0"/>
        </a:spcAft>
        <a:buChar char="»"/>
        <a:defRPr sz="9600">
          <a:solidFill>
            <a:schemeClr val="tx1"/>
          </a:solidFill>
          <a:latin typeface="+mn-lt"/>
        </a:defRPr>
      </a:lvl7pPr>
      <a:lvl8pPr marL="11247438" indent="-1096963" algn="l" defTabSz="4389438" rtl="0" fontAlgn="base">
        <a:spcBef>
          <a:spcPct val="20000"/>
        </a:spcBef>
        <a:spcAft>
          <a:spcPct val="0"/>
        </a:spcAft>
        <a:buChar char="»"/>
        <a:defRPr sz="9600">
          <a:solidFill>
            <a:schemeClr val="tx1"/>
          </a:solidFill>
          <a:latin typeface="+mn-lt"/>
        </a:defRPr>
      </a:lvl8pPr>
      <a:lvl9pPr marL="11704638" indent="-1096963" algn="l" defTabSz="4389438" rtl="0" fontAlgn="base">
        <a:spcBef>
          <a:spcPct val="20000"/>
        </a:spcBef>
        <a:spcAft>
          <a:spcPct val="0"/>
        </a:spcAft>
        <a:buChar char="»"/>
        <a:defRPr sz="9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slideLayout" Target="../slideLayouts/slideLayout1.xml"/><Relationship Id="rId7" Type="http://schemas.openxmlformats.org/officeDocument/2006/relationships/chart" Target="../charts/char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hart" Target="../charts/chart1.xml"/><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chart" Target="../charts/chart5.xml"/><Relationship Id="rId4" Type="http://schemas.openxmlformats.org/officeDocument/2006/relationships/image" Target="../media/image3.png"/><Relationship Id="rId9"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3" name="Text Box 195"/>
          <p:cNvSpPr txBox="1">
            <a:spLocks noChangeArrowheads="1"/>
          </p:cNvSpPr>
          <p:nvPr/>
        </p:nvSpPr>
        <p:spPr bwMode="auto">
          <a:xfrm>
            <a:off x="370166" y="11690586"/>
            <a:ext cx="5072918" cy="4247317"/>
          </a:xfrm>
          <a:prstGeom prst="rect">
            <a:avLst/>
          </a:prstGeom>
          <a:noFill/>
          <a:ln>
            <a:noFill/>
          </a:ln>
          <a:effectLst/>
        </p:spPr>
        <p:txBody>
          <a:bodyPr wrap="square" lIns="182880" tIns="182880" rIns="182880" bIns="182880">
            <a:spAutoFit/>
          </a:bodyPr>
          <a:lstStyle>
            <a:lvl1pPr marL="457200" indent="-457200">
              <a:defRPr>
                <a:solidFill>
                  <a:schemeClr val="tx1"/>
                </a:solidFill>
                <a:latin typeface="Arial" charset="0"/>
              </a:defRPr>
            </a:lvl1pPr>
            <a:lvl2pPr marL="914400" indent="-342900">
              <a:defRPr>
                <a:solidFill>
                  <a:schemeClr val="tx1"/>
                </a:solidFill>
                <a:latin typeface="Arial" charset="0"/>
              </a:defRPr>
            </a:lvl2pPr>
            <a:lvl3pPr marL="1371600" indent="-342900">
              <a:defRPr>
                <a:solidFill>
                  <a:schemeClr val="tx1"/>
                </a:solidFill>
                <a:latin typeface="Arial" charset="0"/>
              </a:defRPr>
            </a:lvl3pPr>
            <a:lvl4pPr marL="1828800" indent="-342900">
              <a:defRPr>
                <a:solidFill>
                  <a:schemeClr val="tx1"/>
                </a:solidFill>
                <a:latin typeface="Arial" charset="0"/>
              </a:defRPr>
            </a:lvl4pPr>
            <a:lvl5pPr marL="2286000" indent="-342900">
              <a:defRPr>
                <a:solidFill>
                  <a:schemeClr val="tx1"/>
                </a:solidFill>
                <a:latin typeface="Arial" charset="0"/>
              </a:defRPr>
            </a:lvl5pPr>
            <a:lvl6pPr marL="2743200" indent="-342900" fontAlgn="base">
              <a:spcBef>
                <a:spcPct val="0"/>
              </a:spcBef>
              <a:spcAft>
                <a:spcPct val="0"/>
              </a:spcAft>
              <a:defRPr>
                <a:solidFill>
                  <a:schemeClr val="tx1"/>
                </a:solidFill>
                <a:latin typeface="Arial" charset="0"/>
              </a:defRPr>
            </a:lvl6pPr>
            <a:lvl7pPr marL="3200400" indent="-342900" fontAlgn="base">
              <a:spcBef>
                <a:spcPct val="0"/>
              </a:spcBef>
              <a:spcAft>
                <a:spcPct val="0"/>
              </a:spcAft>
              <a:defRPr>
                <a:solidFill>
                  <a:schemeClr val="tx1"/>
                </a:solidFill>
                <a:latin typeface="Arial" charset="0"/>
              </a:defRPr>
            </a:lvl7pPr>
            <a:lvl8pPr marL="3657600" indent="-342900" fontAlgn="base">
              <a:spcBef>
                <a:spcPct val="0"/>
              </a:spcBef>
              <a:spcAft>
                <a:spcPct val="0"/>
              </a:spcAft>
              <a:defRPr>
                <a:solidFill>
                  <a:schemeClr val="tx1"/>
                </a:solidFill>
                <a:latin typeface="Arial" charset="0"/>
              </a:defRPr>
            </a:lvl8pPr>
            <a:lvl9pPr marL="4114800" indent="-342900" fontAlgn="base">
              <a:spcBef>
                <a:spcPct val="0"/>
              </a:spcBef>
              <a:spcAft>
                <a:spcPct val="0"/>
              </a:spcAft>
              <a:defRPr>
                <a:solidFill>
                  <a:schemeClr val="tx1"/>
                </a:solidFill>
                <a:latin typeface="Arial" charset="0"/>
              </a:defRPr>
            </a:lvl9pPr>
          </a:lstStyle>
          <a:p>
            <a:pPr>
              <a:spcAft>
                <a:spcPct val="50000"/>
              </a:spcAft>
              <a:buFontTx/>
              <a:buAutoNum type="arabicPeriod"/>
            </a:pPr>
            <a:r>
              <a:rPr lang="en-US" sz="2400" dirty="0">
                <a:solidFill>
                  <a:schemeClr val="bg1"/>
                </a:solidFill>
                <a:latin typeface="Calibri" pitchFamily="34" charset="0"/>
              </a:rPr>
              <a:t>Inouye, S. K. (</a:t>
            </a:r>
            <a:r>
              <a:rPr lang="en-US" sz="2400" dirty="0" smtClean="0">
                <a:solidFill>
                  <a:schemeClr val="bg1"/>
                </a:solidFill>
                <a:latin typeface="Calibri" pitchFamily="34" charset="0"/>
              </a:rPr>
              <a:t>2020). </a:t>
            </a:r>
            <a:r>
              <a:rPr lang="en-US" sz="2400" dirty="0">
                <a:solidFill>
                  <a:schemeClr val="bg1"/>
                </a:solidFill>
                <a:latin typeface="Calibri" pitchFamily="34" charset="0"/>
              </a:rPr>
              <a:t>Delirium </a:t>
            </a:r>
            <a:r>
              <a:rPr lang="en-US" sz="2400" dirty="0" smtClean="0">
                <a:solidFill>
                  <a:schemeClr val="bg1"/>
                </a:solidFill>
                <a:latin typeface="Calibri" pitchFamily="34" charset="0"/>
              </a:rPr>
              <a:t>in the Older Patient. </a:t>
            </a:r>
            <a:r>
              <a:rPr lang="en-US" sz="2400" dirty="0">
                <a:solidFill>
                  <a:schemeClr val="bg1"/>
                </a:solidFill>
                <a:latin typeface="Calibri" pitchFamily="34" charset="0"/>
              </a:rPr>
              <a:t>In </a:t>
            </a:r>
            <a:r>
              <a:rPr lang="en-US" sz="2400" dirty="0" smtClean="0">
                <a:solidFill>
                  <a:schemeClr val="bg1"/>
                </a:solidFill>
                <a:latin typeface="Calibri" pitchFamily="34" charset="0"/>
              </a:rPr>
              <a:t>L. Goldman &amp; A. Schafer (Eds).  </a:t>
            </a:r>
            <a:r>
              <a:rPr lang="en-US" sz="2400" i="1" dirty="0" smtClean="0">
                <a:solidFill>
                  <a:schemeClr val="bg1"/>
                </a:solidFill>
                <a:latin typeface="Calibri" pitchFamily="34" charset="0"/>
              </a:rPr>
              <a:t>Goldman-Cecil </a:t>
            </a:r>
            <a:r>
              <a:rPr lang="en-US" sz="2400" i="1" dirty="0">
                <a:solidFill>
                  <a:schemeClr val="bg1"/>
                </a:solidFill>
                <a:latin typeface="Calibri" pitchFamily="34" charset="0"/>
              </a:rPr>
              <a:t>Medicine </a:t>
            </a:r>
            <a:r>
              <a:rPr lang="en-US" sz="2400" dirty="0" smtClean="0">
                <a:solidFill>
                  <a:schemeClr val="bg1"/>
                </a:solidFill>
                <a:latin typeface="Calibri" pitchFamily="34" charset="0"/>
              </a:rPr>
              <a:t>(26</a:t>
            </a:r>
            <a:r>
              <a:rPr lang="en-US" sz="2400" baseline="30000" dirty="0" smtClean="0">
                <a:solidFill>
                  <a:schemeClr val="bg1"/>
                </a:solidFill>
                <a:latin typeface="Calibri" pitchFamily="34" charset="0"/>
              </a:rPr>
              <a:t>th</a:t>
            </a:r>
            <a:r>
              <a:rPr lang="en-US" sz="2400" dirty="0" smtClean="0">
                <a:solidFill>
                  <a:schemeClr val="bg1"/>
                </a:solidFill>
                <a:latin typeface="Calibri" pitchFamily="34" charset="0"/>
              </a:rPr>
              <a:t> ed., pp. 113 -117). Elsevier.</a:t>
            </a:r>
            <a:endParaRPr lang="en-US" sz="2400" dirty="0">
              <a:solidFill>
                <a:schemeClr val="bg1"/>
              </a:solidFill>
              <a:latin typeface="Calibri" pitchFamily="34" charset="0"/>
            </a:endParaRPr>
          </a:p>
          <a:p>
            <a:pPr>
              <a:spcAft>
                <a:spcPct val="50000"/>
              </a:spcAft>
              <a:buFontTx/>
              <a:buAutoNum type="arabicPeriod"/>
            </a:pPr>
            <a:r>
              <a:rPr lang="en-US" sz="2400" dirty="0">
                <a:solidFill>
                  <a:schemeClr val="bg1"/>
                </a:solidFill>
                <a:latin typeface="Calibri" pitchFamily="34" charset="0"/>
              </a:rPr>
              <a:t>Maldonado, J. R. (2008). Delirium in the acute care setting: Characteristics, diagnosis and treatment. </a:t>
            </a:r>
            <a:r>
              <a:rPr lang="en-US" sz="2400" i="1" dirty="0">
                <a:solidFill>
                  <a:schemeClr val="bg1"/>
                </a:solidFill>
                <a:latin typeface="Calibri" pitchFamily="34" charset="0"/>
              </a:rPr>
              <a:t>Critical Care Clinics, 24</a:t>
            </a:r>
            <a:r>
              <a:rPr lang="en-US" sz="2400" dirty="0">
                <a:solidFill>
                  <a:schemeClr val="bg1"/>
                </a:solidFill>
                <a:latin typeface="Calibri" pitchFamily="34" charset="0"/>
              </a:rPr>
              <a:t>(4), 657-722.</a:t>
            </a:r>
          </a:p>
        </p:txBody>
      </p:sp>
      <p:sp>
        <p:nvSpPr>
          <p:cNvPr id="2170" name="Text Box 122"/>
          <p:cNvSpPr txBox="1">
            <a:spLocks noChangeArrowheads="1"/>
          </p:cNvSpPr>
          <p:nvPr/>
        </p:nvSpPr>
        <p:spPr bwMode="auto">
          <a:xfrm>
            <a:off x="5483225" y="0"/>
            <a:ext cx="27422475"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82880" rIns="182880" bIns="182880">
            <a:spAutoFit/>
          </a:bodyPr>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pPr algn="ctr"/>
            <a:r>
              <a:rPr lang="en-US" sz="6600" b="1" dirty="0">
                <a:solidFill>
                  <a:schemeClr val="bg1"/>
                </a:solidFill>
                <a:latin typeface="Calibri" pitchFamily="34" charset="0"/>
              </a:rPr>
              <a:t>STOP DELIRIUM</a:t>
            </a:r>
            <a:r>
              <a:rPr lang="en-US" sz="6600" b="1" baseline="30000" dirty="0">
                <a:solidFill>
                  <a:schemeClr val="bg1"/>
                </a:solidFill>
                <a:latin typeface="Calibri" pitchFamily="34" charset="0"/>
              </a:rPr>
              <a:t>©</a:t>
            </a:r>
            <a:r>
              <a:rPr lang="en-US" sz="6600" b="1" dirty="0">
                <a:solidFill>
                  <a:schemeClr val="bg1"/>
                </a:solidFill>
                <a:latin typeface="Calibri" pitchFamily="34" charset="0"/>
              </a:rPr>
              <a:t>: Using the NuDESC to Improve Screening </a:t>
            </a:r>
          </a:p>
          <a:p>
            <a:pPr algn="ctr"/>
            <a:r>
              <a:rPr lang="en-US" sz="6600" b="1" dirty="0">
                <a:solidFill>
                  <a:schemeClr val="bg1"/>
                </a:solidFill>
                <a:latin typeface="Calibri" pitchFamily="34" charset="0"/>
              </a:rPr>
              <a:t>in Medical-Surgical Populations</a:t>
            </a:r>
            <a:endParaRPr lang="en-US" sz="6600" b="1" baseline="30000" dirty="0">
              <a:solidFill>
                <a:schemeClr val="bg1"/>
              </a:solidFill>
              <a:latin typeface="Calibri" pitchFamily="34" charset="0"/>
            </a:endParaRPr>
          </a:p>
        </p:txBody>
      </p:sp>
      <p:sp>
        <p:nvSpPr>
          <p:cNvPr id="2171" name="Text Box 123"/>
          <p:cNvSpPr txBox="1">
            <a:spLocks noChangeArrowheads="1"/>
          </p:cNvSpPr>
          <p:nvPr/>
        </p:nvSpPr>
        <p:spPr bwMode="auto">
          <a:xfrm>
            <a:off x="5483225" y="2003638"/>
            <a:ext cx="27422475" cy="152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0" tIns="457200" rIns="457200" bIns="457200" anchor="ctr" anchorCtr="1"/>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pPr algn="ctr"/>
            <a:r>
              <a:rPr lang="en-US" sz="4000" dirty="0">
                <a:solidFill>
                  <a:schemeClr val="bg1"/>
                </a:solidFill>
                <a:latin typeface="Calibri" pitchFamily="34" charset="0"/>
              </a:rPr>
              <a:t>Karen A. Baatz, APRN, ACNS; Brenda Wolles, MS, RN, CNL, OCN; Gregory Clark, MA</a:t>
            </a:r>
          </a:p>
          <a:p>
            <a:pPr algn="ctr"/>
            <a:r>
              <a:rPr lang="en-US" sz="4000" dirty="0">
                <a:solidFill>
                  <a:schemeClr val="bg1"/>
                </a:solidFill>
                <a:latin typeface="Calibri" pitchFamily="34" charset="0"/>
              </a:rPr>
              <a:t>Sanford Health</a:t>
            </a:r>
          </a:p>
        </p:txBody>
      </p:sp>
      <p:sp>
        <p:nvSpPr>
          <p:cNvPr id="2178" name="Text Box 130"/>
          <p:cNvSpPr txBox="1">
            <a:spLocks noChangeArrowheads="1"/>
          </p:cNvSpPr>
          <p:nvPr/>
        </p:nvSpPr>
        <p:spPr bwMode="auto">
          <a:xfrm>
            <a:off x="5862923" y="3817954"/>
            <a:ext cx="840333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28600" tIns="228600" rIns="228600" bIns="228600" anchor="ctr" anchorCtr="1"/>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r>
              <a:rPr lang="en-US" sz="4000" b="1" dirty="0">
                <a:latin typeface="Calibri" pitchFamily="34" charset="0"/>
              </a:rPr>
              <a:t>BACKGROUND</a:t>
            </a:r>
          </a:p>
        </p:txBody>
      </p:sp>
      <p:sp>
        <p:nvSpPr>
          <p:cNvPr id="2179" name="Text Box 131"/>
          <p:cNvSpPr txBox="1">
            <a:spLocks noChangeArrowheads="1"/>
          </p:cNvSpPr>
          <p:nvPr/>
        </p:nvSpPr>
        <p:spPr bwMode="auto">
          <a:xfrm>
            <a:off x="5862923" y="14603656"/>
            <a:ext cx="840333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28600" tIns="228600" rIns="228600" bIns="228600" anchor="ctr" anchorCtr="1"/>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r>
              <a:rPr lang="en-US" sz="4000" b="1" dirty="0">
                <a:latin typeface="Calibri" pitchFamily="34" charset="0"/>
              </a:rPr>
              <a:t>METHODS</a:t>
            </a:r>
          </a:p>
        </p:txBody>
      </p:sp>
      <p:sp>
        <p:nvSpPr>
          <p:cNvPr id="2181" name="Text Box 133"/>
          <p:cNvSpPr txBox="1">
            <a:spLocks noChangeArrowheads="1"/>
          </p:cNvSpPr>
          <p:nvPr/>
        </p:nvSpPr>
        <p:spPr bwMode="auto">
          <a:xfrm>
            <a:off x="24339467" y="16072008"/>
            <a:ext cx="831189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28600" tIns="228600" rIns="228600" bIns="228600" anchor="ctr" anchorCtr="1"/>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r>
              <a:rPr lang="en-US" sz="4000" b="1" dirty="0">
                <a:latin typeface="Calibri" pitchFamily="34" charset="0"/>
              </a:rPr>
              <a:t>CONCLUSION</a:t>
            </a:r>
          </a:p>
        </p:txBody>
      </p:sp>
      <p:sp>
        <p:nvSpPr>
          <p:cNvPr id="2183" name="Text Box 135"/>
          <p:cNvSpPr txBox="1">
            <a:spLocks noChangeArrowheads="1"/>
          </p:cNvSpPr>
          <p:nvPr/>
        </p:nvSpPr>
        <p:spPr bwMode="auto">
          <a:xfrm>
            <a:off x="24293747" y="3824157"/>
            <a:ext cx="840333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28600" tIns="228600" rIns="228600" bIns="228600" anchor="ctr" anchorCtr="1"/>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r>
              <a:rPr lang="en-US" sz="4000" b="1" dirty="0">
                <a:latin typeface="Calibri" pitchFamily="34" charset="0"/>
              </a:rPr>
              <a:t>RESULTS</a:t>
            </a:r>
          </a:p>
        </p:txBody>
      </p:sp>
      <p:sp>
        <p:nvSpPr>
          <p:cNvPr id="2229" name="Text Box 181"/>
          <p:cNvSpPr txBox="1">
            <a:spLocks noChangeArrowheads="1"/>
          </p:cNvSpPr>
          <p:nvPr/>
        </p:nvSpPr>
        <p:spPr bwMode="auto">
          <a:xfrm>
            <a:off x="7662209" y="11974646"/>
            <a:ext cx="48595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r>
              <a:rPr lang="en-US" sz="2000" b="1" dirty="0">
                <a:solidFill>
                  <a:schemeClr val="accent1">
                    <a:lumMod val="50000"/>
                  </a:schemeClr>
                </a:solidFill>
                <a:latin typeface="Calibri" pitchFamily="34" charset="0"/>
              </a:rPr>
              <a:t>Figure 1.</a:t>
            </a:r>
            <a:r>
              <a:rPr lang="en-US" sz="2000" dirty="0">
                <a:solidFill>
                  <a:schemeClr val="accent1">
                    <a:lumMod val="50000"/>
                  </a:schemeClr>
                </a:solidFill>
                <a:latin typeface="Calibri" pitchFamily="34" charset="0"/>
              </a:rPr>
              <a:t> Delirium Through the Patient’s Eyes</a:t>
            </a:r>
          </a:p>
        </p:txBody>
      </p:sp>
      <p:sp>
        <p:nvSpPr>
          <p:cNvPr id="2231" name="Text Box 183"/>
          <p:cNvSpPr txBox="1">
            <a:spLocks noChangeArrowheads="1"/>
          </p:cNvSpPr>
          <p:nvPr/>
        </p:nvSpPr>
        <p:spPr bwMode="auto">
          <a:xfrm>
            <a:off x="220194" y="6437564"/>
            <a:ext cx="457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28600" tIns="228600" rIns="228600" bIns="228600" anchor="ctr" anchorCtr="0"/>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r>
              <a:rPr lang="en-US" sz="4000" dirty="0">
                <a:solidFill>
                  <a:schemeClr val="bg1"/>
                </a:solidFill>
                <a:latin typeface="Calibri" pitchFamily="34" charset="0"/>
              </a:rPr>
              <a:t>CONTACT</a:t>
            </a:r>
          </a:p>
        </p:txBody>
      </p:sp>
      <p:sp>
        <p:nvSpPr>
          <p:cNvPr id="2240" name="Text Box 192"/>
          <p:cNvSpPr txBox="1">
            <a:spLocks noChangeArrowheads="1"/>
          </p:cNvSpPr>
          <p:nvPr/>
        </p:nvSpPr>
        <p:spPr bwMode="auto">
          <a:xfrm>
            <a:off x="5890309" y="15489994"/>
            <a:ext cx="8399880" cy="5909310"/>
          </a:xfrm>
          <a:prstGeom prst="rect">
            <a:avLst/>
          </a:prstGeom>
          <a:solidFill>
            <a:schemeClr val="bg1"/>
          </a:solidFill>
          <a:ln>
            <a:noFill/>
          </a:ln>
          <a:effectLst/>
        </p:spPr>
        <p:txBody>
          <a:bodyPr wrap="square" lIns="182880" tIns="182880" rIns="182880" bIns="182880">
            <a:spAutoFit/>
          </a:bodyPr>
          <a:lstStyle/>
          <a:p>
            <a:pPr defTabSz="4023067" fontAlgn="auto">
              <a:spcBef>
                <a:spcPts val="0"/>
              </a:spcBef>
              <a:spcAft>
                <a:spcPts val="0"/>
              </a:spcAft>
            </a:pPr>
            <a:r>
              <a:rPr lang="en-US" sz="2400" dirty="0">
                <a:solidFill>
                  <a:prstClr val="black"/>
                </a:solidFill>
                <a:latin typeface="Calibri" pitchFamily="34" charset="0"/>
                <a:sym typeface="Wingdings" panose="05000000000000000000" pitchFamily="2" charset="2"/>
              </a:rPr>
              <a:t>Utilizing a nursing evidence-based practice process, the Nursing Delirium Screening Scale (NuDESC) was selected to replace the CAM-ICU in medical-surgical populations.</a:t>
            </a:r>
          </a:p>
          <a:p>
            <a:pPr marL="342900" indent="-342900" defTabSz="4023067" fontAlgn="auto">
              <a:spcBef>
                <a:spcPts val="0"/>
              </a:spcBef>
              <a:spcAft>
                <a:spcPts val="0"/>
              </a:spcAft>
              <a:buFont typeface="Wingdings" panose="05000000000000000000" pitchFamily="2" charset="2"/>
              <a:buChar char="Ø"/>
            </a:pPr>
            <a:r>
              <a:rPr lang="en-US" sz="2400" dirty="0">
                <a:solidFill>
                  <a:prstClr val="black"/>
                </a:solidFill>
                <a:latin typeface="Calibri" pitchFamily="34" charset="0"/>
                <a:sym typeface="Wingdings" panose="05000000000000000000" pitchFamily="2" charset="2"/>
              </a:rPr>
              <a:t>Gap analysis (September 2018) found the CAM-ICU presented challenges, despite adequate &amp; repeated staff education</a:t>
            </a:r>
          </a:p>
          <a:p>
            <a:pPr marL="342900" indent="-342900" defTabSz="4023067" fontAlgn="auto">
              <a:spcBef>
                <a:spcPts val="0"/>
              </a:spcBef>
              <a:spcAft>
                <a:spcPts val="0"/>
              </a:spcAft>
              <a:buFont typeface="Wingdings" panose="05000000000000000000" pitchFamily="2" charset="2"/>
              <a:buChar char="Ø"/>
            </a:pPr>
            <a:r>
              <a:rPr lang="en-US" sz="2400" dirty="0">
                <a:solidFill>
                  <a:prstClr val="black"/>
                </a:solidFill>
                <a:latin typeface="Calibri" pitchFamily="34" charset="0"/>
                <a:sym typeface="Wingdings" panose="05000000000000000000" pitchFamily="2" charset="2"/>
              </a:rPr>
              <a:t>Review of </a:t>
            </a:r>
            <a:r>
              <a:rPr lang="en-US" sz="2400" dirty="0" smtClean="0">
                <a:solidFill>
                  <a:prstClr val="black"/>
                </a:solidFill>
                <a:latin typeface="Calibri" pitchFamily="34" charset="0"/>
                <a:sym typeface="Wingdings" panose="05000000000000000000" pitchFamily="2" charset="2"/>
              </a:rPr>
              <a:t>literature </a:t>
            </a:r>
            <a:r>
              <a:rPr lang="en-US" sz="2400" dirty="0">
                <a:solidFill>
                  <a:prstClr val="black"/>
                </a:solidFill>
                <a:latin typeface="Calibri" pitchFamily="34" charset="0"/>
                <a:sym typeface="Wingdings" panose="05000000000000000000" pitchFamily="2" charset="2"/>
              </a:rPr>
              <a:t>identified alternative screening tools</a:t>
            </a:r>
          </a:p>
          <a:p>
            <a:pPr marL="342900" indent="-342900" defTabSz="4023067" fontAlgn="auto">
              <a:spcBef>
                <a:spcPts val="0"/>
              </a:spcBef>
              <a:spcAft>
                <a:spcPts val="0"/>
              </a:spcAft>
              <a:buFont typeface="Wingdings" panose="05000000000000000000" pitchFamily="2" charset="2"/>
              <a:buChar char="Ø"/>
            </a:pPr>
            <a:r>
              <a:rPr lang="en-US" sz="2400" dirty="0">
                <a:solidFill>
                  <a:prstClr val="black"/>
                </a:solidFill>
                <a:latin typeface="Calibri" pitchFamily="34" charset="0"/>
                <a:sym typeface="Wingdings" panose="05000000000000000000" pitchFamily="2" charset="2"/>
              </a:rPr>
              <a:t>Clinical nurses participated in final tool selection through bedside evaluation</a:t>
            </a:r>
          </a:p>
          <a:p>
            <a:pPr marL="342900" indent="-342900" defTabSz="4023067" fontAlgn="auto">
              <a:spcBef>
                <a:spcPts val="0"/>
              </a:spcBef>
              <a:spcAft>
                <a:spcPts val="0"/>
              </a:spcAft>
              <a:buFont typeface="Wingdings" panose="05000000000000000000" pitchFamily="2" charset="2"/>
              <a:buChar char="Ø"/>
            </a:pPr>
            <a:r>
              <a:rPr lang="en-US" sz="2400" dirty="0">
                <a:solidFill>
                  <a:prstClr val="black"/>
                </a:solidFill>
                <a:latin typeface="Calibri" pitchFamily="34" charset="0"/>
                <a:sym typeface="Wingdings" panose="05000000000000000000" pitchFamily="2" charset="2"/>
              </a:rPr>
              <a:t>NuDESC was built into the electronic record without deviation from the original tool </a:t>
            </a:r>
          </a:p>
          <a:p>
            <a:pPr marL="342900" indent="-342900" defTabSz="4023067" fontAlgn="auto">
              <a:spcBef>
                <a:spcPts val="0"/>
              </a:spcBef>
              <a:spcAft>
                <a:spcPts val="0"/>
              </a:spcAft>
              <a:buFont typeface="Wingdings" panose="05000000000000000000" pitchFamily="2" charset="2"/>
              <a:buChar char="Ø"/>
            </a:pPr>
            <a:r>
              <a:rPr lang="en-US" sz="2400" dirty="0">
                <a:solidFill>
                  <a:prstClr val="black"/>
                </a:solidFill>
                <a:latin typeface="Calibri" pitchFamily="34" charset="0"/>
                <a:sym typeface="Wingdings" panose="05000000000000000000" pitchFamily="2" charset="2"/>
              </a:rPr>
              <a:t>On September 1, 2020, after comprehensive education, the NuDESC was implemented</a:t>
            </a:r>
          </a:p>
          <a:p>
            <a:pPr marL="342900" indent="-342900" defTabSz="4023067" fontAlgn="auto">
              <a:spcBef>
                <a:spcPts val="0"/>
              </a:spcBef>
              <a:spcAft>
                <a:spcPts val="0"/>
              </a:spcAft>
              <a:buFont typeface="Wingdings" panose="05000000000000000000" pitchFamily="2" charset="2"/>
              <a:buChar char="Ø"/>
            </a:pPr>
            <a:r>
              <a:rPr lang="en-US" sz="2400" dirty="0" smtClean="0">
                <a:solidFill>
                  <a:prstClr val="black"/>
                </a:solidFill>
                <a:latin typeface="Calibri" pitchFamily="34" charset="0"/>
                <a:sym typeface="Wingdings" panose="05000000000000000000" pitchFamily="2" charset="2"/>
              </a:rPr>
              <a:t>Minimum expected completed screening of two screens every 24 hours </a:t>
            </a:r>
            <a:r>
              <a:rPr lang="en-US" sz="2400" dirty="0">
                <a:solidFill>
                  <a:prstClr val="black"/>
                </a:solidFill>
                <a:latin typeface="Calibri" pitchFamily="34" charset="0"/>
                <a:sym typeface="Wingdings" panose="05000000000000000000" pitchFamily="2" charset="2"/>
              </a:rPr>
              <a:t>was </a:t>
            </a:r>
            <a:r>
              <a:rPr lang="en-US" sz="2400" dirty="0" smtClean="0">
                <a:solidFill>
                  <a:prstClr val="black"/>
                </a:solidFill>
                <a:latin typeface="Calibri" pitchFamily="34" charset="0"/>
                <a:sym typeface="Wingdings" panose="05000000000000000000" pitchFamily="2" charset="2"/>
              </a:rPr>
              <a:t>established</a:t>
            </a:r>
            <a:endParaRPr lang="en-US" sz="2400" dirty="0">
              <a:latin typeface="Calibri" pitchFamily="34" charset="0"/>
            </a:endParaRPr>
          </a:p>
          <a:p>
            <a:pPr marL="342900" indent="-342900" defTabSz="4023067" fontAlgn="auto">
              <a:spcBef>
                <a:spcPts val="0"/>
              </a:spcBef>
              <a:spcAft>
                <a:spcPts val="0"/>
              </a:spcAft>
              <a:buFont typeface="Wingdings" panose="05000000000000000000" pitchFamily="2" charset="2"/>
              <a:buChar char="Ø"/>
            </a:pPr>
            <a:r>
              <a:rPr lang="en-US" sz="2400" dirty="0" smtClean="0">
                <a:solidFill>
                  <a:prstClr val="black"/>
                </a:solidFill>
                <a:latin typeface="Calibri" pitchFamily="34" charset="0"/>
                <a:sym typeface="Wingdings" panose="05000000000000000000" pitchFamily="2" charset="2"/>
              </a:rPr>
              <a:t>Complex </a:t>
            </a:r>
            <a:r>
              <a:rPr lang="en-US" sz="2400" dirty="0">
                <a:solidFill>
                  <a:prstClr val="black"/>
                </a:solidFill>
                <a:latin typeface="Calibri" pitchFamily="34" charset="0"/>
                <a:sym typeface="Wingdings" panose="05000000000000000000" pitchFamily="2" charset="2"/>
              </a:rPr>
              <a:t>data analytics report </a:t>
            </a:r>
            <a:r>
              <a:rPr lang="en-US" sz="2400" dirty="0" smtClean="0">
                <a:solidFill>
                  <a:prstClr val="black"/>
                </a:solidFill>
                <a:latin typeface="Calibri" pitchFamily="34" charset="0"/>
                <a:sym typeface="Wingdings" panose="05000000000000000000" pitchFamily="2" charset="2"/>
              </a:rPr>
              <a:t>created </a:t>
            </a:r>
            <a:r>
              <a:rPr lang="en-US" sz="2400" dirty="0">
                <a:solidFill>
                  <a:prstClr val="black"/>
                </a:solidFill>
                <a:latin typeface="Calibri" pitchFamily="34" charset="0"/>
                <a:sym typeface="Wingdings" panose="05000000000000000000" pitchFamily="2" charset="2"/>
              </a:rPr>
              <a:t>to measure </a:t>
            </a:r>
            <a:r>
              <a:rPr lang="en-US" sz="2400" dirty="0" smtClean="0">
                <a:solidFill>
                  <a:prstClr val="black"/>
                </a:solidFill>
                <a:latin typeface="Calibri" pitchFamily="34" charset="0"/>
                <a:sym typeface="Wingdings" panose="05000000000000000000" pitchFamily="2" charset="2"/>
              </a:rPr>
              <a:t>outcomes </a:t>
            </a:r>
            <a:endParaRPr lang="en-US" sz="2400" dirty="0">
              <a:latin typeface="Calibri" pitchFamily="34" charset="0"/>
            </a:endParaRPr>
          </a:p>
        </p:txBody>
      </p:sp>
      <p:sp>
        <p:nvSpPr>
          <p:cNvPr id="2241" name="Text Box 193"/>
          <p:cNvSpPr txBox="1">
            <a:spLocks noChangeArrowheads="1"/>
          </p:cNvSpPr>
          <p:nvPr/>
        </p:nvSpPr>
        <p:spPr bwMode="auto">
          <a:xfrm>
            <a:off x="24293747" y="16986408"/>
            <a:ext cx="8403336" cy="4431983"/>
          </a:xfrm>
          <a:prstGeom prst="rect">
            <a:avLst/>
          </a:prstGeom>
          <a:solidFill>
            <a:schemeClr val="bg1"/>
          </a:solidFill>
          <a:ln>
            <a:noFill/>
          </a:ln>
          <a:effectLst/>
        </p:spPr>
        <p:txBody>
          <a:bodyPr lIns="182880" tIns="182880" rIns="182880" bIns="182880">
            <a:spAutoFit/>
          </a:bodyPr>
          <a:lstStyle/>
          <a:p>
            <a:pPr defTabSz="4023067" fontAlgn="auto">
              <a:spcBef>
                <a:spcPts val="0"/>
              </a:spcBef>
              <a:spcAft>
                <a:spcPts val="0"/>
              </a:spcAft>
            </a:pPr>
            <a:r>
              <a:rPr lang="en-US" sz="2400" dirty="0">
                <a:latin typeface="Calibri" pitchFamily="34" charset="0"/>
              </a:rPr>
              <a:t>Across 300,000 square miles, the NuDESC was successfully implemented as part of the nursing assessment for the medical-surgical population. </a:t>
            </a:r>
          </a:p>
          <a:p>
            <a:pPr marL="342900" indent="-342900" defTabSz="4023067" fontAlgn="auto">
              <a:spcBef>
                <a:spcPts val="0"/>
              </a:spcBef>
              <a:spcAft>
                <a:spcPts val="0"/>
              </a:spcAft>
              <a:buFont typeface="Wingdings" panose="05000000000000000000" pitchFamily="2" charset="2"/>
              <a:buChar char="Ø"/>
            </a:pPr>
            <a:r>
              <a:rPr lang="en-US" sz="2400" dirty="0">
                <a:latin typeface="Calibri" pitchFamily="34" charset="0"/>
              </a:rPr>
              <a:t>Utilizing a screening tool designed for medical-surgical patients is essential</a:t>
            </a:r>
          </a:p>
          <a:p>
            <a:pPr marL="342900" indent="-342900" defTabSz="4023067" fontAlgn="auto">
              <a:spcBef>
                <a:spcPts val="0"/>
              </a:spcBef>
              <a:spcAft>
                <a:spcPts val="0"/>
              </a:spcAft>
              <a:buFont typeface="Wingdings" panose="05000000000000000000" pitchFamily="2" charset="2"/>
              <a:buChar char="Ø"/>
            </a:pPr>
            <a:r>
              <a:rPr lang="en-US" sz="2400" dirty="0">
                <a:latin typeface="Calibri" pitchFamily="34" charset="0"/>
              </a:rPr>
              <a:t>Increased screening results in more positive screens, leading to improved identification</a:t>
            </a:r>
          </a:p>
          <a:p>
            <a:pPr marL="342900" indent="-342900" defTabSz="4023067" fontAlgn="auto">
              <a:spcBef>
                <a:spcPts val="0"/>
              </a:spcBef>
              <a:spcAft>
                <a:spcPts val="0"/>
              </a:spcAft>
              <a:buFont typeface="Wingdings" panose="05000000000000000000" pitchFamily="2" charset="2"/>
              <a:buChar char="Ø"/>
            </a:pPr>
            <a:r>
              <a:rPr lang="en-US" sz="2400" dirty="0">
                <a:latin typeface="Calibri" pitchFamily="34" charset="0"/>
              </a:rPr>
              <a:t>Paves the way for delirium prevention &amp; sequalae mitigation through better delirium management</a:t>
            </a:r>
          </a:p>
          <a:p>
            <a:pPr defTabSz="4023067" fontAlgn="auto">
              <a:spcBef>
                <a:spcPts val="0"/>
              </a:spcBef>
              <a:spcAft>
                <a:spcPts val="0"/>
              </a:spcAft>
            </a:pPr>
            <a:r>
              <a:rPr lang="en-US" sz="2400" dirty="0">
                <a:latin typeface="Calibri" pitchFamily="34" charset="0"/>
              </a:rPr>
              <a:t>Enhanced delirium recognition is fundamental to the safety &amp; quality of care patients receive &amp; organizations provide.</a:t>
            </a:r>
          </a:p>
        </p:txBody>
      </p:sp>
      <p:sp>
        <p:nvSpPr>
          <p:cNvPr id="2242" name="Text Box 194"/>
          <p:cNvSpPr txBox="1">
            <a:spLocks noChangeArrowheads="1"/>
          </p:cNvSpPr>
          <p:nvPr/>
        </p:nvSpPr>
        <p:spPr bwMode="auto">
          <a:xfrm>
            <a:off x="5890309" y="4660185"/>
            <a:ext cx="8403336" cy="3693319"/>
          </a:xfrm>
          <a:prstGeom prst="rect">
            <a:avLst/>
          </a:prstGeom>
          <a:solidFill>
            <a:schemeClr val="bg1"/>
          </a:solidFill>
          <a:ln>
            <a:noFill/>
          </a:ln>
          <a:effectLst/>
        </p:spPr>
        <p:txBody>
          <a:bodyPr wrap="square" lIns="182880" tIns="182880" rIns="182880" bIns="182880">
            <a:spAutoFit/>
          </a:bodyPr>
          <a:lstStyle/>
          <a:p>
            <a:pPr lvl="0" defTabSz="4023067" fontAlgn="auto">
              <a:spcBef>
                <a:spcPts val="0"/>
              </a:spcBef>
              <a:spcAft>
                <a:spcPts val="0"/>
              </a:spcAft>
            </a:pPr>
            <a:r>
              <a:rPr lang="en-US" sz="2400" dirty="0">
                <a:latin typeface="Calibri"/>
              </a:rPr>
              <a:t>Delirium:</a:t>
            </a:r>
          </a:p>
          <a:p>
            <a:pPr marL="342900" lvl="0" indent="-342900" defTabSz="4023067" fontAlgn="auto">
              <a:spcBef>
                <a:spcPts val="0"/>
              </a:spcBef>
              <a:spcAft>
                <a:spcPts val="0"/>
              </a:spcAft>
              <a:buFont typeface="Wingdings" panose="05000000000000000000" pitchFamily="2" charset="2"/>
              <a:buChar char="Ø"/>
            </a:pPr>
            <a:r>
              <a:rPr lang="en-US" sz="2400" dirty="0">
                <a:latin typeface="Calibri"/>
              </a:rPr>
              <a:t>Remains the most common complication of hospitalization in the elderly</a:t>
            </a:r>
            <a:r>
              <a:rPr lang="en-US" sz="2400" baseline="30000" dirty="0">
                <a:latin typeface="Calibri"/>
              </a:rPr>
              <a:t>1</a:t>
            </a:r>
            <a:r>
              <a:rPr lang="en-US" sz="2400" dirty="0">
                <a:latin typeface="Calibri"/>
              </a:rPr>
              <a:t>; rates vary among medical-surgical populations</a:t>
            </a:r>
            <a:r>
              <a:rPr lang="en-US" sz="2400" baseline="30000" dirty="0">
                <a:latin typeface="Calibri"/>
              </a:rPr>
              <a:t>2</a:t>
            </a:r>
          </a:p>
          <a:p>
            <a:pPr marL="342900" lvl="0" indent="-342900" defTabSz="4023067" fontAlgn="auto">
              <a:spcBef>
                <a:spcPts val="0"/>
              </a:spcBef>
              <a:spcAft>
                <a:spcPts val="0"/>
              </a:spcAft>
              <a:buFont typeface="Wingdings" panose="05000000000000000000" pitchFamily="2" charset="2"/>
              <a:buChar char="Ø"/>
            </a:pPr>
            <a:r>
              <a:rPr lang="en-US" sz="2400" dirty="0">
                <a:latin typeface="Calibri"/>
              </a:rPr>
              <a:t>Goes unrecognized despite national improvements in awareness &amp; identification</a:t>
            </a:r>
          </a:p>
          <a:p>
            <a:pPr marL="342900" lvl="0" indent="-342900" defTabSz="4023067" fontAlgn="auto">
              <a:spcBef>
                <a:spcPts val="0"/>
              </a:spcBef>
              <a:spcAft>
                <a:spcPts val="0"/>
              </a:spcAft>
              <a:buFont typeface="Wingdings" panose="05000000000000000000" pitchFamily="2" charset="2"/>
              <a:buChar char="Ø"/>
            </a:pPr>
            <a:r>
              <a:rPr lang="en-US" sz="2400" dirty="0">
                <a:latin typeface="Calibri"/>
              </a:rPr>
              <a:t>Detection was inadequate at medical centers </a:t>
            </a:r>
            <a:r>
              <a:rPr lang="en-US" sz="2400" dirty="0" smtClean="0">
                <a:latin typeface="Calibri"/>
              </a:rPr>
              <a:t>within </a:t>
            </a:r>
            <a:r>
              <a:rPr lang="en-US" sz="2400" dirty="0">
                <a:latin typeface="Calibri"/>
              </a:rPr>
              <a:t>the largest US rural healthcare network </a:t>
            </a:r>
          </a:p>
          <a:p>
            <a:pPr marL="342900" lvl="0" indent="-342900" defTabSz="4023067" fontAlgn="auto">
              <a:spcBef>
                <a:spcPts val="0"/>
              </a:spcBef>
              <a:spcAft>
                <a:spcPts val="0"/>
              </a:spcAft>
              <a:buFont typeface="Wingdings" panose="05000000000000000000" pitchFamily="2" charset="2"/>
              <a:buChar char="Ø"/>
            </a:pPr>
            <a:r>
              <a:rPr lang="en-US" sz="2400" dirty="0">
                <a:latin typeface="Calibri"/>
              </a:rPr>
              <a:t>Under-identified by nurses using the Confusion Assessment Method for the ICU (CAM-ICU) in medical-surgical populations</a:t>
            </a:r>
          </a:p>
        </p:txBody>
      </p:sp>
      <p:sp>
        <p:nvSpPr>
          <p:cNvPr id="66" name="Text Box 240"/>
          <p:cNvSpPr txBox="1">
            <a:spLocks noChangeArrowheads="1"/>
          </p:cNvSpPr>
          <p:nvPr/>
        </p:nvSpPr>
        <p:spPr bwMode="auto">
          <a:xfrm>
            <a:off x="17763183" y="9824054"/>
            <a:ext cx="3033639" cy="39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814" tIns="41907" rIns="83814" bIns="41907">
            <a:spAutoFit/>
          </a:bodyPr>
          <a:lstStyle>
            <a:lvl1pPr defTabSz="4022725">
              <a:defRPr>
                <a:solidFill>
                  <a:schemeClr val="tx1"/>
                </a:solidFill>
                <a:latin typeface="Arial" pitchFamily="34" charset="0"/>
              </a:defRPr>
            </a:lvl1pPr>
            <a:lvl2pPr marL="419100" defTabSz="4022725">
              <a:defRPr>
                <a:solidFill>
                  <a:schemeClr val="tx1"/>
                </a:solidFill>
                <a:latin typeface="Arial" pitchFamily="34" charset="0"/>
              </a:defRPr>
            </a:lvl2pPr>
            <a:lvl3pPr marL="838200" defTabSz="4022725">
              <a:defRPr>
                <a:solidFill>
                  <a:schemeClr val="tx1"/>
                </a:solidFill>
                <a:latin typeface="Arial" pitchFamily="34" charset="0"/>
              </a:defRPr>
            </a:lvl3pPr>
            <a:lvl4pPr marL="1257300" defTabSz="4022725">
              <a:defRPr>
                <a:solidFill>
                  <a:schemeClr val="tx1"/>
                </a:solidFill>
                <a:latin typeface="Arial" pitchFamily="34" charset="0"/>
              </a:defRPr>
            </a:lvl4pPr>
            <a:lvl5pPr marL="1676400" defTabSz="4022725">
              <a:defRPr>
                <a:solidFill>
                  <a:schemeClr val="tx1"/>
                </a:solidFill>
                <a:latin typeface="Arial" pitchFamily="34" charset="0"/>
              </a:defRPr>
            </a:lvl5pPr>
            <a:lvl6pPr marL="2133600" defTabSz="4022725" fontAlgn="base">
              <a:spcBef>
                <a:spcPct val="0"/>
              </a:spcBef>
              <a:spcAft>
                <a:spcPct val="0"/>
              </a:spcAft>
              <a:defRPr>
                <a:solidFill>
                  <a:schemeClr val="tx1"/>
                </a:solidFill>
                <a:latin typeface="Arial" pitchFamily="34" charset="0"/>
              </a:defRPr>
            </a:lvl6pPr>
            <a:lvl7pPr marL="2590800" defTabSz="4022725" fontAlgn="base">
              <a:spcBef>
                <a:spcPct val="0"/>
              </a:spcBef>
              <a:spcAft>
                <a:spcPct val="0"/>
              </a:spcAft>
              <a:defRPr>
                <a:solidFill>
                  <a:schemeClr val="tx1"/>
                </a:solidFill>
                <a:latin typeface="Arial" pitchFamily="34" charset="0"/>
              </a:defRPr>
            </a:lvl7pPr>
            <a:lvl8pPr marL="3048000" defTabSz="4022725" fontAlgn="base">
              <a:spcBef>
                <a:spcPct val="0"/>
              </a:spcBef>
              <a:spcAft>
                <a:spcPct val="0"/>
              </a:spcAft>
              <a:defRPr>
                <a:solidFill>
                  <a:schemeClr val="tx1"/>
                </a:solidFill>
                <a:latin typeface="Arial" pitchFamily="34" charset="0"/>
              </a:defRPr>
            </a:lvl8pPr>
            <a:lvl9pPr marL="3505200" defTabSz="4022725" fontAlgn="base">
              <a:spcBef>
                <a:spcPct val="0"/>
              </a:spcBef>
              <a:spcAft>
                <a:spcPct val="0"/>
              </a:spcAft>
              <a:defRPr>
                <a:solidFill>
                  <a:schemeClr val="tx1"/>
                </a:solidFill>
                <a:latin typeface="Arial" pitchFamily="34" charset="0"/>
              </a:defRPr>
            </a:lvl9pPr>
          </a:lstStyle>
          <a:p>
            <a:r>
              <a:rPr lang="en-US" sz="2000" b="1" dirty="0">
                <a:solidFill>
                  <a:schemeClr val="accent1">
                    <a:lumMod val="50000"/>
                  </a:schemeClr>
                </a:solidFill>
                <a:latin typeface="Calibri" pitchFamily="34" charset="0"/>
              </a:rPr>
              <a:t>Chart 1.</a:t>
            </a:r>
            <a:r>
              <a:rPr lang="en-US" sz="2000" dirty="0">
                <a:solidFill>
                  <a:schemeClr val="accent1">
                    <a:lumMod val="50000"/>
                  </a:schemeClr>
                </a:solidFill>
                <a:latin typeface="Calibri" pitchFamily="34" charset="0"/>
              </a:rPr>
              <a:t> Delirium Screening</a:t>
            </a:r>
          </a:p>
        </p:txBody>
      </p:sp>
      <p:pic>
        <p:nvPicPr>
          <p:cNvPr id="2" name="Picture 1"/>
          <p:cNvPicPr>
            <a:picLocks noChangeAspect="1"/>
          </p:cNvPicPr>
          <p:nvPr/>
        </p:nvPicPr>
        <p:blipFill>
          <a:blip r:embed="rId4"/>
          <a:stretch>
            <a:fillRect/>
          </a:stretch>
        </p:blipFill>
        <p:spPr>
          <a:xfrm>
            <a:off x="149602" y="724211"/>
            <a:ext cx="5143510" cy="2206494"/>
          </a:xfrm>
          <a:prstGeom prst="rect">
            <a:avLst/>
          </a:prstGeom>
        </p:spPr>
      </p:pic>
      <p:sp>
        <p:nvSpPr>
          <p:cNvPr id="43" name="Text Box 189"/>
          <p:cNvSpPr txBox="1">
            <a:spLocks noChangeArrowheads="1"/>
          </p:cNvSpPr>
          <p:nvPr/>
        </p:nvSpPr>
        <p:spPr bwMode="auto">
          <a:xfrm>
            <a:off x="220194" y="19444762"/>
            <a:ext cx="5184398" cy="1969770"/>
          </a:xfrm>
          <a:prstGeom prst="rect">
            <a:avLst/>
          </a:prstGeom>
          <a:solidFill>
            <a:schemeClr val="accent1">
              <a:lumMod val="75000"/>
            </a:schemeClr>
          </a:solidFill>
          <a:ln>
            <a:noFill/>
          </a:ln>
          <a:effectLst/>
        </p:spPr>
        <p:txBody>
          <a:bodyPr wrap="square" lIns="182880" tIns="182880" rIns="182880" bIns="182880">
            <a:spAutoFit/>
          </a:bodyPr>
          <a:lstStyle/>
          <a:p>
            <a:pPr lvl="0" defTabSz="4023067" fontAlgn="auto">
              <a:spcBef>
                <a:spcPts val="0"/>
              </a:spcBef>
              <a:spcAft>
                <a:spcPts val="0"/>
              </a:spcAft>
            </a:pPr>
            <a:r>
              <a:rPr lang="en-US" sz="1600" dirty="0">
                <a:solidFill>
                  <a:schemeClr val="bg1"/>
                </a:solidFill>
                <a:latin typeface="Calibri" pitchFamily="34" charset="0"/>
              </a:rPr>
              <a:t>Copyright©2017-2020 Sanford</a:t>
            </a:r>
          </a:p>
          <a:p>
            <a:pPr lvl="0" defTabSz="4023067" fontAlgn="auto">
              <a:spcBef>
                <a:spcPts val="0"/>
              </a:spcBef>
              <a:spcAft>
                <a:spcPts val="0"/>
              </a:spcAft>
            </a:pPr>
            <a:r>
              <a:rPr lang="en-US" sz="1400" dirty="0">
                <a:solidFill>
                  <a:schemeClr val="bg1"/>
                </a:solidFill>
                <a:latin typeface="Calibri" pitchFamily="34" charset="0"/>
              </a:rPr>
              <a:t>The information, graphics and descriptions in this material are </a:t>
            </a:r>
            <a:r>
              <a:rPr lang="en-US" sz="1800" dirty="0">
                <a:solidFill>
                  <a:schemeClr val="bg1"/>
                </a:solidFill>
                <a:latin typeface="Calibri" pitchFamily="34" charset="0"/>
              </a:rPr>
              <a:t>copyrighted</a:t>
            </a:r>
            <a:r>
              <a:rPr lang="en-US" sz="1400" dirty="0">
                <a:solidFill>
                  <a:schemeClr val="bg1"/>
                </a:solidFill>
                <a:latin typeface="Calibri" pitchFamily="34" charset="0"/>
              </a:rPr>
              <a:t> by Sanford and are protected by national and international copyright laws. This material is intended for internal use by Sanford employees for clinical and educational purposes only. You may not reproduce, republish or redistribute this material without the express written consent of Sanford.</a:t>
            </a:r>
          </a:p>
        </p:txBody>
      </p:sp>
      <p:pic>
        <p:nvPicPr>
          <p:cNvPr id="59" name="Picture 58"/>
          <p:cNvPicPr>
            <a:picLocks noChangeAspect="1"/>
          </p:cNvPicPr>
          <p:nvPr/>
        </p:nvPicPr>
        <p:blipFill>
          <a:blip r:embed="rId5"/>
          <a:stretch>
            <a:fillRect/>
          </a:stretch>
        </p:blipFill>
        <p:spPr>
          <a:xfrm>
            <a:off x="6842606" y="8654056"/>
            <a:ext cx="6498742" cy="323058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54" name="Text Box 191"/>
          <p:cNvSpPr txBox="1">
            <a:spLocks noChangeArrowheads="1"/>
          </p:cNvSpPr>
          <p:nvPr/>
        </p:nvSpPr>
        <p:spPr bwMode="auto">
          <a:xfrm>
            <a:off x="24293747" y="4687247"/>
            <a:ext cx="8403336" cy="6278642"/>
          </a:xfrm>
          <a:prstGeom prst="rect">
            <a:avLst/>
          </a:prstGeom>
          <a:solidFill>
            <a:schemeClr val="bg1"/>
          </a:solidFill>
          <a:ln>
            <a:noFill/>
          </a:ln>
          <a:effectLst/>
        </p:spPr>
        <p:txBody>
          <a:bodyPr wrap="square" lIns="182880" tIns="182880" rIns="182880" bIns="182880">
            <a:spAutoFit/>
          </a:bodyPr>
          <a:lstStyle/>
          <a:p>
            <a:r>
              <a:rPr lang="en-US" sz="2400" dirty="0">
                <a:latin typeface="Calibri"/>
              </a:rPr>
              <a:t>Aggregate medical center data of 29,501 hospital accounting records found:</a:t>
            </a:r>
          </a:p>
          <a:p>
            <a:pPr marL="342900" indent="-342900">
              <a:buFont typeface="Wingdings" panose="05000000000000000000" pitchFamily="2" charset="2"/>
              <a:buChar char="Ø"/>
            </a:pPr>
            <a:r>
              <a:rPr lang="en-US" sz="2400" dirty="0">
                <a:latin typeface="Calibri"/>
              </a:rPr>
              <a:t>Screening ↑ 58% post implementation </a:t>
            </a:r>
            <a:r>
              <a:rPr lang="en-US" sz="2400">
                <a:latin typeface="Calibri"/>
              </a:rPr>
              <a:t>to </a:t>
            </a:r>
            <a:r>
              <a:rPr lang="en-US" sz="2400" smtClean="0">
                <a:latin typeface="Calibri"/>
              </a:rPr>
              <a:t>32,338/month </a:t>
            </a:r>
            <a:r>
              <a:rPr lang="en-US" sz="2400" dirty="0">
                <a:latin typeface="Calibri"/>
              </a:rPr>
              <a:t>average; percent of screening as expected also increased </a:t>
            </a:r>
          </a:p>
          <a:p>
            <a:pPr marL="342900" indent="-342900">
              <a:buFont typeface="Wingdings" panose="05000000000000000000" pitchFamily="2" charset="2"/>
              <a:buChar char="Ø"/>
            </a:pPr>
            <a:r>
              <a:rPr lang="en-US" sz="2400" dirty="0">
                <a:latin typeface="Calibri"/>
              </a:rPr>
              <a:t>A 773% ↑ in positive screens, n = 299 to n = </a:t>
            </a:r>
            <a:r>
              <a:rPr lang="en-US" sz="2400" dirty="0" smtClean="0">
                <a:latin typeface="Calibri"/>
              </a:rPr>
              <a:t>2,312 </a:t>
            </a:r>
            <a:r>
              <a:rPr lang="en-US" sz="2400" dirty="0">
                <a:latin typeface="Calibri"/>
              </a:rPr>
              <a:t>per month</a:t>
            </a:r>
          </a:p>
          <a:p>
            <a:pPr marL="342900" indent="-342900">
              <a:buFont typeface="Wingdings" panose="05000000000000000000" pitchFamily="2" charset="2"/>
              <a:buChar char="Ø"/>
            </a:pPr>
            <a:r>
              <a:rPr lang="en-US" sz="2400" dirty="0">
                <a:latin typeface="Calibri"/>
              </a:rPr>
              <a:t>A 31% ↑ in screening sensitivity without impacting specificity</a:t>
            </a:r>
          </a:p>
          <a:p>
            <a:endParaRPr lang="en-US" sz="2400" dirty="0">
              <a:latin typeface="Calibri"/>
            </a:endParaRPr>
          </a:p>
          <a:p>
            <a:r>
              <a:rPr lang="en-US" sz="2400" dirty="0">
                <a:latin typeface="Calibri"/>
              </a:rPr>
              <a:t>To prove outcomes were statistically significant, 24,965 patients discharged from a medical-surgical unit were examined. </a:t>
            </a:r>
          </a:p>
          <a:p>
            <a:pPr marL="342900" indent="-342900">
              <a:buFont typeface="Wingdings" panose="05000000000000000000" pitchFamily="2" charset="2"/>
              <a:buChar char="Ø"/>
            </a:pPr>
            <a:r>
              <a:rPr lang="en-US" sz="2400" dirty="0">
                <a:latin typeface="Calibri"/>
              </a:rPr>
              <a:t> Demographics: Age ≥ 60 = 62.7%; Mean age 62.9, SD = 17.6 </a:t>
            </a:r>
          </a:p>
          <a:p>
            <a:pPr marL="342900" indent="-342900">
              <a:buFont typeface="Wingdings" panose="05000000000000000000" pitchFamily="2" charset="2"/>
              <a:buChar char="Ø"/>
            </a:pPr>
            <a:r>
              <a:rPr lang="en-US" sz="2400" dirty="0">
                <a:latin typeface="Calibri"/>
              </a:rPr>
              <a:t>Completed screenings ↑ by 34 percentage points to 110%</a:t>
            </a:r>
          </a:p>
          <a:p>
            <a:pPr marL="342900" indent="-342900">
              <a:buFont typeface="Wingdings" panose="05000000000000000000" pitchFamily="2" charset="2"/>
              <a:buChar char="Ø"/>
            </a:pPr>
            <a:r>
              <a:rPr lang="en-US" sz="2400" dirty="0">
                <a:latin typeface="Calibri"/>
              </a:rPr>
              <a:t>All expected screenings ↑ from 37.9% in June to 65.8% in December, ANOVA (F(6,24958) = 308.3, p &lt; .001)</a:t>
            </a:r>
          </a:p>
          <a:p>
            <a:pPr marL="342900" indent="-342900">
              <a:buFont typeface="Wingdings" panose="05000000000000000000" pitchFamily="2" charset="2"/>
              <a:buChar char="Ø"/>
            </a:pPr>
            <a:r>
              <a:rPr lang="en-US" sz="2400" dirty="0">
                <a:latin typeface="Calibri"/>
              </a:rPr>
              <a:t>Positive delirium screening days, defined as one positive screen from 0001 a.m. to 1159 p.m., ↑ significantly (F(6,24968) = 37.18, p &lt; .001)</a:t>
            </a:r>
          </a:p>
        </p:txBody>
      </p:sp>
      <p:graphicFrame>
        <p:nvGraphicFramePr>
          <p:cNvPr id="30" name="Chart 29"/>
          <p:cNvGraphicFramePr>
            <a:graphicFrameLocks/>
          </p:cNvGraphicFramePr>
          <p:nvPr>
            <p:extLst>
              <p:ext uri="{D42A27DB-BD31-4B8C-83A1-F6EECF244321}">
                <p14:modId xmlns:p14="http://schemas.microsoft.com/office/powerpoint/2010/main" val="3360979544"/>
              </p:ext>
            </p:extLst>
          </p:nvPr>
        </p:nvGraphicFramePr>
        <p:xfrm>
          <a:off x="14670310" y="4687247"/>
          <a:ext cx="9219386" cy="499773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4" name="Chart 33"/>
          <p:cNvGraphicFramePr>
            <a:graphicFrameLocks/>
          </p:cNvGraphicFramePr>
          <p:nvPr>
            <p:extLst>
              <p:ext uri="{D42A27DB-BD31-4B8C-83A1-F6EECF244321}">
                <p14:modId xmlns:p14="http://schemas.microsoft.com/office/powerpoint/2010/main" val="3772592710"/>
              </p:ext>
            </p:extLst>
          </p:nvPr>
        </p:nvGraphicFramePr>
        <p:xfrm>
          <a:off x="14688000" y="16107155"/>
          <a:ext cx="9191591" cy="4767331"/>
        </p:xfrm>
        <a:graphic>
          <a:graphicData uri="http://schemas.openxmlformats.org/drawingml/2006/chart">
            <c:chart xmlns:c="http://schemas.openxmlformats.org/drawingml/2006/chart" xmlns:r="http://schemas.openxmlformats.org/officeDocument/2006/relationships" r:id="rId7"/>
          </a:graphicData>
        </a:graphic>
      </p:graphicFrame>
      <p:sp>
        <p:nvSpPr>
          <p:cNvPr id="35" name="Text Box 240"/>
          <p:cNvSpPr txBox="1">
            <a:spLocks noChangeArrowheads="1"/>
          </p:cNvSpPr>
          <p:nvPr/>
        </p:nvSpPr>
        <p:spPr bwMode="auto">
          <a:xfrm>
            <a:off x="17911708" y="21022123"/>
            <a:ext cx="2737469" cy="39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814" tIns="41907" rIns="83814" bIns="41907">
            <a:spAutoFit/>
          </a:bodyPr>
          <a:lstStyle>
            <a:lvl1pPr defTabSz="4022725">
              <a:defRPr>
                <a:solidFill>
                  <a:schemeClr val="tx1"/>
                </a:solidFill>
                <a:latin typeface="Arial" pitchFamily="34" charset="0"/>
              </a:defRPr>
            </a:lvl1pPr>
            <a:lvl2pPr marL="419100" defTabSz="4022725">
              <a:defRPr>
                <a:solidFill>
                  <a:schemeClr val="tx1"/>
                </a:solidFill>
                <a:latin typeface="Arial" pitchFamily="34" charset="0"/>
              </a:defRPr>
            </a:lvl2pPr>
            <a:lvl3pPr marL="838200" defTabSz="4022725">
              <a:defRPr>
                <a:solidFill>
                  <a:schemeClr val="tx1"/>
                </a:solidFill>
                <a:latin typeface="Arial" pitchFamily="34" charset="0"/>
              </a:defRPr>
            </a:lvl3pPr>
            <a:lvl4pPr marL="1257300" defTabSz="4022725">
              <a:defRPr>
                <a:solidFill>
                  <a:schemeClr val="tx1"/>
                </a:solidFill>
                <a:latin typeface="Arial" pitchFamily="34" charset="0"/>
              </a:defRPr>
            </a:lvl4pPr>
            <a:lvl5pPr marL="1676400" defTabSz="4022725">
              <a:defRPr>
                <a:solidFill>
                  <a:schemeClr val="tx1"/>
                </a:solidFill>
                <a:latin typeface="Arial" pitchFamily="34" charset="0"/>
              </a:defRPr>
            </a:lvl5pPr>
            <a:lvl6pPr marL="2133600" defTabSz="4022725" fontAlgn="base">
              <a:spcBef>
                <a:spcPct val="0"/>
              </a:spcBef>
              <a:spcAft>
                <a:spcPct val="0"/>
              </a:spcAft>
              <a:defRPr>
                <a:solidFill>
                  <a:schemeClr val="tx1"/>
                </a:solidFill>
                <a:latin typeface="Arial" pitchFamily="34" charset="0"/>
              </a:defRPr>
            </a:lvl6pPr>
            <a:lvl7pPr marL="2590800" defTabSz="4022725" fontAlgn="base">
              <a:spcBef>
                <a:spcPct val="0"/>
              </a:spcBef>
              <a:spcAft>
                <a:spcPct val="0"/>
              </a:spcAft>
              <a:defRPr>
                <a:solidFill>
                  <a:schemeClr val="tx1"/>
                </a:solidFill>
                <a:latin typeface="Arial" pitchFamily="34" charset="0"/>
              </a:defRPr>
            </a:lvl7pPr>
            <a:lvl8pPr marL="3048000" defTabSz="4022725" fontAlgn="base">
              <a:spcBef>
                <a:spcPct val="0"/>
              </a:spcBef>
              <a:spcAft>
                <a:spcPct val="0"/>
              </a:spcAft>
              <a:defRPr>
                <a:solidFill>
                  <a:schemeClr val="tx1"/>
                </a:solidFill>
                <a:latin typeface="Arial" pitchFamily="34" charset="0"/>
              </a:defRPr>
            </a:lvl8pPr>
            <a:lvl9pPr marL="3505200" defTabSz="4022725" fontAlgn="base">
              <a:spcBef>
                <a:spcPct val="0"/>
              </a:spcBef>
              <a:spcAft>
                <a:spcPct val="0"/>
              </a:spcAft>
              <a:defRPr>
                <a:solidFill>
                  <a:schemeClr val="tx1"/>
                </a:solidFill>
                <a:latin typeface="Arial" pitchFamily="34" charset="0"/>
              </a:defRPr>
            </a:lvl9pPr>
          </a:lstStyle>
          <a:p>
            <a:r>
              <a:rPr lang="en-US" sz="2000" b="1" dirty="0">
                <a:solidFill>
                  <a:schemeClr val="accent1">
                    <a:lumMod val="50000"/>
                  </a:schemeClr>
                </a:solidFill>
                <a:latin typeface="Calibri" pitchFamily="34" charset="0"/>
              </a:rPr>
              <a:t>Chart 3.</a:t>
            </a:r>
            <a:r>
              <a:rPr lang="en-US" sz="2000" dirty="0">
                <a:solidFill>
                  <a:schemeClr val="accent1">
                    <a:lumMod val="50000"/>
                  </a:schemeClr>
                </a:solidFill>
                <a:latin typeface="Calibri" pitchFamily="34" charset="0"/>
              </a:rPr>
              <a:t> Positive Screens</a:t>
            </a:r>
          </a:p>
        </p:txBody>
      </p:sp>
      <p:graphicFrame>
        <p:nvGraphicFramePr>
          <p:cNvPr id="37" name="Chart 36"/>
          <p:cNvGraphicFramePr>
            <a:graphicFrameLocks/>
          </p:cNvGraphicFramePr>
          <p:nvPr/>
        </p:nvGraphicFramePr>
        <p:xfrm>
          <a:off x="33527251" y="5052393"/>
          <a:ext cx="6964113" cy="384403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9" name="Content Placeholder 5">
            <a:extLst>
              <a:ext uri="{FF2B5EF4-FFF2-40B4-BE49-F238E27FC236}">
                <a16:creationId xmlns:a16="http://schemas.microsoft.com/office/drawing/2014/main" id="{EA1F74CE-8180-44D3-86A4-5ADC3875CCDE}"/>
              </a:ext>
            </a:extLst>
          </p:cNvPr>
          <p:cNvGraphicFramePr>
            <a:graphicFrameLocks/>
          </p:cNvGraphicFramePr>
          <p:nvPr>
            <p:extLst>
              <p:ext uri="{D42A27DB-BD31-4B8C-83A1-F6EECF244321}">
                <p14:modId xmlns:p14="http://schemas.microsoft.com/office/powerpoint/2010/main" val="4028363059"/>
              </p:ext>
            </p:extLst>
          </p:nvPr>
        </p:nvGraphicFramePr>
        <p:xfrm>
          <a:off x="14670310" y="10499824"/>
          <a:ext cx="9219386" cy="4648200"/>
        </p:xfrm>
        <a:graphic>
          <a:graphicData uri="http://schemas.openxmlformats.org/drawingml/2006/chart">
            <c:chart xmlns:c="http://schemas.openxmlformats.org/drawingml/2006/chart" xmlns:r="http://schemas.openxmlformats.org/officeDocument/2006/relationships" r:id="rId9"/>
          </a:graphicData>
        </a:graphic>
      </p:graphicFrame>
      <p:sp>
        <p:nvSpPr>
          <p:cNvPr id="41" name="Text Box 182"/>
          <p:cNvSpPr txBox="1">
            <a:spLocks noChangeArrowheads="1"/>
          </p:cNvSpPr>
          <p:nvPr/>
        </p:nvSpPr>
        <p:spPr bwMode="auto">
          <a:xfrm>
            <a:off x="378566" y="10776186"/>
            <a:ext cx="457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28600" tIns="228600" rIns="228600" bIns="228600" anchor="ctr" anchorCtr="0"/>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r>
              <a:rPr lang="en-US" sz="4000" dirty="0">
                <a:solidFill>
                  <a:schemeClr val="bg1"/>
                </a:solidFill>
                <a:latin typeface="Calibri" pitchFamily="34" charset="0"/>
              </a:rPr>
              <a:t>REFERENCES</a:t>
            </a:r>
          </a:p>
        </p:txBody>
      </p:sp>
      <p:sp>
        <p:nvSpPr>
          <p:cNvPr id="33" name="Text Box 240"/>
          <p:cNvSpPr txBox="1">
            <a:spLocks noChangeArrowheads="1"/>
          </p:cNvSpPr>
          <p:nvPr/>
        </p:nvSpPr>
        <p:spPr bwMode="auto">
          <a:xfrm>
            <a:off x="16594853" y="15323222"/>
            <a:ext cx="5439939" cy="39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814" tIns="41907" rIns="83814" bIns="41907">
            <a:spAutoFit/>
          </a:bodyPr>
          <a:lstStyle>
            <a:lvl1pPr defTabSz="4022725">
              <a:defRPr>
                <a:solidFill>
                  <a:schemeClr val="tx1"/>
                </a:solidFill>
                <a:latin typeface="Arial" pitchFamily="34" charset="0"/>
              </a:defRPr>
            </a:lvl1pPr>
            <a:lvl2pPr marL="419100" defTabSz="4022725">
              <a:defRPr>
                <a:solidFill>
                  <a:schemeClr val="tx1"/>
                </a:solidFill>
                <a:latin typeface="Arial" pitchFamily="34" charset="0"/>
              </a:defRPr>
            </a:lvl2pPr>
            <a:lvl3pPr marL="838200" defTabSz="4022725">
              <a:defRPr>
                <a:solidFill>
                  <a:schemeClr val="tx1"/>
                </a:solidFill>
                <a:latin typeface="Arial" pitchFamily="34" charset="0"/>
              </a:defRPr>
            </a:lvl3pPr>
            <a:lvl4pPr marL="1257300" defTabSz="4022725">
              <a:defRPr>
                <a:solidFill>
                  <a:schemeClr val="tx1"/>
                </a:solidFill>
                <a:latin typeface="Arial" pitchFamily="34" charset="0"/>
              </a:defRPr>
            </a:lvl4pPr>
            <a:lvl5pPr marL="1676400" defTabSz="4022725">
              <a:defRPr>
                <a:solidFill>
                  <a:schemeClr val="tx1"/>
                </a:solidFill>
                <a:latin typeface="Arial" pitchFamily="34" charset="0"/>
              </a:defRPr>
            </a:lvl5pPr>
            <a:lvl6pPr marL="2133600" defTabSz="4022725" fontAlgn="base">
              <a:spcBef>
                <a:spcPct val="0"/>
              </a:spcBef>
              <a:spcAft>
                <a:spcPct val="0"/>
              </a:spcAft>
              <a:defRPr>
                <a:solidFill>
                  <a:schemeClr val="tx1"/>
                </a:solidFill>
                <a:latin typeface="Arial" pitchFamily="34" charset="0"/>
              </a:defRPr>
            </a:lvl6pPr>
            <a:lvl7pPr marL="2590800" defTabSz="4022725" fontAlgn="base">
              <a:spcBef>
                <a:spcPct val="0"/>
              </a:spcBef>
              <a:spcAft>
                <a:spcPct val="0"/>
              </a:spcAft>
              <a:defRPr>
                <a:solidFill>
                  <a:schemeClr val="tx1"/>
                </a:solidFill>
                <a:latin typeface="Arial" pitchFamily="34" charset="0"/>
              </a:defRPr>
            </a:lvl7pPr>
            <a:lvl8pPr marL="3048000" defTabSz="4022725" fontAlgn="base">
              <a:spcBef>
                <a:spcPct val="0"/>
              </a:spcBef>
              <a:spcAft>
                <a:spcPct val="0"/>
              </a:spcAft>
              <a:defRPr>
                <a:solidFill>
                  <a:schemeClr val="tx1"/>
                </a:solidFill>
                <a:latin typeface="Arial" pitchFamily="34" charset="0"/>
              </a:defRPr>
            </a:lvl8pPr>
            <a:lvl9pPr marL="3505200" defTabSz="4022725" fontAlgn="base">
              <a:spcBef>
                <a:spcPct val="0"/>
              </a:spcBef>
              <a:spcAft>
                <a:spcPct val="0"/>
              </a:spcAft>
              <a:defRPr>
                <a:solidFill>
                  <a:schemeClr val="tx1"/>
                </a:solidFill>
                <a:latin typeface="Arial" pitchFamily="34" charset="0"/>
              </a:defRPr>
            </a:lvl9pPr>
          </a:lstStyle>
          <a:p>
            <a:r>
              <a:rPr lang="en-US" sz="2000" b="1" dirty="0">
                <a:solidFill>
                  <a:schemeClr val="accent1">
                    <a:lumMod val="50000"/>
                  </a:schemeClr>
                </a:solidFill>
                <a:latin typeface="Calibri" pitchFamily="34" charset="0"/>
              </a:rPr>
              <a:t>Chart 2.</a:t>
            </a:r>
            <a:r>
              <a:rPr lang="en-US" sz="2000" dirty="0">
                <a:solidFill>
                  <a:schemeClr val="accent1">
                    <a:lumMod val="50000"/>
                  </a:schemeClr>
                </a:solidFill>
                <a:latin typeface="Calibri" pitchFamily="34" charset="0"/>
              </a:rPr>
              <a:t> </a:t>
            </a:r>
            <a:r>
              <a:rPr lang="en-US" sz="2000" dirty="0" smtClean="0">
                <a:solidFill>
                  <a:schemeClr val="accent1">
                    <a:lumMod val="50000"/>
                  </a:schemeClr>
                </a:solidFill>
                <a:latin typeface="Calibri" pitchFamily="34" charset="0"/>
              </a:rPr>
              <a:t>Percent Screening </a:t>
            </a:r>
            <a:r>
              <a:rPr lang="en-US" sz="2000" dirty="0">
                <a:solidFill>
                  <a:schemeClr val="accent1">
                    <a:lumMod val="50000"/>
                  </a:schemeClr>
                </a:solidFill>
                <a:latin typeface="Calibri" pitchFamily="34" charset="0"/>
              </a:rPr>
              <a:t>Completed as Expected</a:t>
            </a:r>
          </a:p>
        </p:txBody>
      </p:sp>
      <p:cxnSp>
        <p:nvCxnSpPr>
          <p:cNvPr id="36" name="Straight Connector 35"/>
          <p:cNvCxnSpPr/>
          <p:nvPr/>
        </p:nvCxnSpPr>
        <p:spPr bwMode="auto">
          <a:xfrm>
            <a:off x="378566" y="19202400"/>
            <a:ext cx="450097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 Box 130"/>
          <p:cNvSpPr txBox="1">
            <a:spLocks noChangeArrowheads="1"/>
          </p:cNvSpPr>
          <p:nvPr/>
        </p:nvSpPr>
        <p:spPr bwMode="auto">
          <a:xfrm>
            <a:off x="5873794" y="12266179"/>
            <a:ext cx="840333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28600" tIns="228600" rIns="228600" bIns="228600" anchor="ctr" anchorCtr="1"/>
          <a:lstStyle>
            <a:lvl1pPr defTabSz="4389438">
              <a:defRPr>
                <a:solidFill>
                  <a:schemeClr val="tx1"/>
                </a:solidFill>
                <a:latin typeface="Arial" charset="0"/>
              </a:defRPr>
            </a:lvl1pPr>
            <a:lvl2pPr defTabSz="4389438">
              <a:defRPr>
                <a:solidFill>
                  <a:schemeClr val="tx1"/>
                </a:solidFill>
                <a:latin typeface="Arial" charset="0"/>
              </a:defRPr>
            </a:lvl2pPr>
            <a:lvl3pPr defTabSz="4389438">
              <a:defRPr>
                <a:solidFill>
                  <a:schemeClr val="tx1"/>
                </a:solidFill>
                <a:latin typeface="Arial" charset="0"/>
              </a:defRPr>
            </a:lvl3pPr>
            <a:lvl4pPr defTabSz="4389438">
              <a:defRPr>
                <a:solidFill>
                  <a:schemeClr val="tx1"/>
                </a:solidFill>
                <a:latin typeface="Arial" charset="0"/>
              </a:defRPr>
            </a:lvl4pPr>
            <a:lvl5pPr defTabSz="4389438">
              <a:defRPr>
                <a:solidFill>
                  <a:schemeClr val="tx1"/>
                </a:solidFill>
                <a:latin typeface="Arial" charset="0"/>
              </a:defRPr>
            </a:lvl5pPr>
            <a:lvl6pPr defTabSz="4389438" fontAlgn="base">
              <a:spcBef>
                <a:spcPct val="0"/>
              </a:spcBef>
              <a:spcAft>
                <a:spcPct val="0"/>
              </a:spcAft>
              <a:defRPr>
                <a:solidFill>
                  <a:schemeClr val="tx1"/>
                </a:solidFill>
                <a:latin typeface="Arial" charset="0"/>
              </a:defRPr>
            </a:lvl6pPr>
            <a:lvl7pPr defTabSz="4389438" fontAlgn="base">
              <a:spcBef>
                <a:spcPct val="0"/>
              </a:spcBef>
              <a:spcAft>
                <a:spcPct val="0"/>
              </a:spcAft>
              <a:defRPr>
                <a:solidFill>
                  <a:schemeClr val="tx1"/>
                </a:solidFill>
                <a:latin typeface="Arial" charset="0"/>
              </a:defRPr>
            </a:lvl7pPr>
            <a:lvl8pPr defTabSz="4389438" fontAlgn="base">
              <a:spcBef>
                <a:spcPct val="0"/>
              </a:spcBef>
              <a:spcAft>
                <a:spcPct val="0"/>
              </a:spcAft>
              <a:defRPr>
                <a:solidFill>
                  <a:schemeClr val="tx1"/>
                </a:solidFill>
                <a:latin typeface="Arial" charset="0"/>
              </a:defRPr>
            </a:lvl8pPr>
            <a:lvl9pPr defTabSz="4389438" fontAlgn="base">
              <a:spcBef>
                <a:spcPct val="0"/>
              </a:spcBef>
              <a:spcAft>
                <a:spcPct val="0"/>
              </a:spcAft>
              <a:defRPr>
                <a:solidFill>
                  <a:schemeClr val="tx1"/>
                </a:solidFill>
                <a:latin typeface="Arial" charset="0"/>
              </a:defRPr>
            </a:lvl9pPr>
          </a:lstStyle>
          <a:p>
            <a:r>
              <a:rPr lang="en-US" sz="4000" b="1" dirty="0">
                <a:latin typeface="Calibri" pitchFamily="34" charset="0"/>
              </a:rPr>
              <a:t>OBJECTIVES</a:t>
            </a:r>
          </a:p>
        </p:txBody>
      </p:sp>
      <p:sp>
        <p:nvSpPr>
          <p:cNvPr id="42" name="Text Box 194"/>
          <p:cNvSpPr txBox="1">
            <a:spLocks noChangeArrowheads="1"/>
          </p:cNvSpPr>
          <p:nvPr/>
        </p:nvSpPr>
        <p:spPr bwMode="auto">
          <a:xfrm>
            <a:off x="5873794" y="13113567"/>
            <a:ext cx="8403336" cy="1477328"/>
          </a:xfrm>
          <a:prstGeom prst="rect">
            <a:avLst/>
          </a:prstGeom>
          <a:solidFill>
            <a:schemeClr val="bg1"/>
          </a:solidFill>
          <a:ln>
            <a:noFill/>
          </a:ln>
          <a:effectLst/>
        </p:spPr>
        <p:txBody>
          <a:bodyPr wrap="square" lIns="182880" tIns="182880" rIns="182880" bIns="182880">
            <a:spAutoFit/>
          </a:bodyPr>
          <a:lstStyle/>
          <a:p>
            <a:pPr marL="457200" lvl="0" indent="-457200" defTabSz="4023067" fontAlgn="auto">
              <a:spcBef>
                <a:spcPts val="0"/>
              </a:spcBef>
              <a:spcAft>
                <a:spcPts val="0"/>
              </a:spcAft>
              <a:buFont typeface="+mj-lt"/>
              <a:buAutoNum type="arabicPeriod"/>
            </a:pPr>
            <a:r>
              <a:rPr lang="en-US" sz="2400" dirty="0">
                <a:latin typeface="Calibri" pitchFamily="34" charset="0"/>
              </a:rPr>
              <a:t>To increase delirium screening occurrence</a:t>
            </a:r>
          </a:p>
          <a:p>
            <a:pPr marL="457200" lvl="0" indent="-457200" defTabSz="4023067" fontAlgn="auto">
              <a:spcBef>
                <a:spcPts val="0"/>
              </a:spcBef>
              <a:spcAft>
                <a:spcPts val="0"/>
              </a:spcAft>
              <a:buFont typeface="+mj-lt"/>
              <a:buAutoNum type="arabicPeriod"/>
            </a:pPr>
            <a:r>
              <a:rPr lang="en-US" sz="2400" dirty="0">
                <a:latin typeface="Calibri" pitchFamily="34" charset="0"/>
              </a:rPr>
              <a:t>To increase positive delirium screens while maintaining sensitivity &amp;</a:t>
            </a:r>
            <a:r>
              <a:rPr lang="en-US" sz="2400" dirty="0" smtClean="0">
                <a:latin typeface="Calibri" pitchFamily="34" charset="0"/>
              </a:rPr>
              <a:t> </a:t>
            </a:r>
            <a:r>
              <a:rPr lang="en-US" sz="2400" dirty="0">
                <a:latin typeface="Calibri" pitchFamily="34" charset="0"/>
              </a:rPr>
              <a:t>specificity</a:t>
            </a:r>
            <a:endParaRPr lang="en-US" sz="2400" dirty="0">
              <a:latin typeface="Calibri"/>
            </a:endParaRPr>
          </a:p>
        </p:txBody>
      </p:sp>
      <p:sp>
        <p:nvSpPr>
          <p:cNvPr id="44" name="Text Box 188"/>
          <p:cNvSpPr txBox="1">
            <a:spLocks noChangeArrowheads="1"/>
          </p:cNvSpPr>
          <p:nvPr/>
        </p:nvSpPr>
        <p:spPr bwMode="auto">
          <a:xfrm>
            <a:off x="370166" y="7282640"/>
            <a:ext cx="4849417" cy="3416320"/>
          </a:xfrm>
          <a:prstGeom prst="rect">
            <a:avLst/>
          </a:prstGeom>
          <a:solidFill>
            <a:schemeClr val="accent1">
              <a:lumMod val="75000"/>
            </a:schemeClr>
          </a:solidFill>
          <a:ln>
            <a:noFill/>
          </a:ln>
          <a:effectLst/>
        </p:spPr>
        <p:txBody>
          <a:bodyPr wrap="square" lIns="228600" tIns="228600" rIns="228600" bIns="228600">
            <a:spAutoFit/>
          </a:bodyPr>
          <a:lstStyle/>
          <a:p>
            <a:r>
              <a:rPr lang="en-US" sz="2400" dirty="0">
                <a:solidFill>
                  <a:schemeClr val="bg1"/>
                </a:solidFill>
                <a:latin typeface="Calibri" pitchFamily="34" charset="0"/>
              </a:rPr>
              <a:t>Karen A. Baatz</a:t>
            </a:r>
          </a:p>
          <a:p>
            <a:r>
              <a:rPr lang="en-US" sz="2400" dirty="0">
                <a:solidFill>
                  <a:schemeClr val="bg1"/>
                </a:solidFill>
                <a:latin typeface="Calibri" pitchFamily="34" charset="0"/>
              </a:rPr>
              <a:t>Karen.Baatz@sanfordhealth.org</a:t>
            </a:r>
          </a:p>
          <a:p>
            <a:r>
              <a:rPr lang="en-US" sz="2400" dirty="0">
                <a:solidFill>
                  <a:schemeClr val="bg1"/>
                </a:solidFill>
                <a:latin typeface="Calibri" pitchFamily="34" charset="0"/>
              </a:rPr>
              <a:t>Brenda Wolles</a:t>
            </a:r>
          </a:p>
          <a:p>
            <a:r>
              <a:rPr lang="en-US" sz="2400" dirty="0">
                <a:solidFill>
                  <a:schemeClr val="bg1"/>
                </a:solidFill>
                <a:latin typeface="Calibri" pitchFamily="34" charset="0"/>
              </a:rPr>
              <a:t>Brenda.Wolles@sanfordhealth.org</a:t>
            </a:r>
          </a:p>
          <a:p>
            <a:endParaRPr lang="en-US" sz="2400" dirty="0">
              <a:solidFill>
                <a:schemeClr val="bg1"/>
              </a:solidFill>
              <a:latin typeface="Calibri" pitchFamily="34" charset="0"/>
            </a:endParaRPr>
          </a:p>
          <a:p>
            <a:r>
              <a:rPr lang="en-US" sz="2400" dirty="0">
                <a:solidFill>
                  <a:schemeClr val="bg1"/>
                </a:solidFill>
                <a:latin typeface="Calibri" pitchFamily="34" charset="0"/>
              </a:rPr>
              <a:t>Special acknowledgements to Tyler Sang, Ph.D. for assistance with data analysis.</a:t>
            </a:r>
          </a:p>
        </p:txBody>
      </p:sp>
      <p:sp>
        <p:nvSpPr>
          <p:cNvPr id="31" name="Text Box 240"/>
          <p:cNvSpPr txBox="1">
            <a:spLocks noChangeArrowheads="1"/>
          </p:cNvSpPr>
          <p:nvPr/>
        </p:nvSpPr>
        <p:spPr bwMode="auto">
          <a:xfrm>
            <a:off x="25753270" y="15714746"/>
            <a:ext cx="5555740" cy="39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814" tIns="41907" rIns="83814" bIns="41907">
            <a:spAutoFit/>
          </a:bodyPr>
          <a:lstStyle>
            <a:lvl1pPr defTabSz="4022725">
              <a:defRPr>
                <a:solidFill>
                  <a:schemeClr val="tx1"/>
                </a:solidFill>
                <a:latin typeface="Arial" pitchFamily="34" charset="0"/>
              </a:defRPr>
            </a:lvl1pPr>
            <a:lvl2pPr marL="419100" defTabSz="4022725">
              <a:defRPr>
                <a:solidFill>
                  <a:schemeClr val="tx1"/>
                </a:solidFill>
                <a:latin typeface="Arial" pitchFamily="34" charset="0"/>
              </a:defRPr>
            </a:lvl2pPr>
            <a:lvl3pPr marL="838200" defTabSz="4022725">
              <a:defRPr>
                <a:solidFill>
                  <a:schemeClr val="tx1"/>
                </a:solidFill>
                <a:latin typeface="Arial" pitchFamily="34" charset="0"/>
              </a:defRPr>
            </a:lvl3pPr>
            <a:lvl4pPr marL="1257300" defTabSz="4022725">
              <a:defRPr>
                <a:solidFill>
                  <a:schemeClr val="tx1"/>
                </a:solidFill>
                <a:latin typeface="Arial" pitchFamily="34" charset="0"/>
              </a:defRPr>
            </a:lvl4pPr>
            <a:lvl5pPr marL="1676400" defTabSz="4022725">
              <a:defRPr>
                <a:solidFill>
                  <a:schemeClr val="tx1"/>
                </a:solidFill>
                <a:latin typeface="Arial" pitchFamily="34" charset="0"/>
              </a:defRPr>
            </a:lvl5pPr>
            <a:lvl6pPr marL="2133600" defTabSz="4022725" fontAlgn="base">
              <a:spcBef>
                <a:spcPct val="0"/>
              </a:spcBef>
              <a:spcAft>
                <a:spcPct val="0"/>
              </a:spcAft>
              <a:defRPr>
                <a:solidFill>
                  <a:schemeClr val="tx1"/>
                </a:solidFill>
                <a:latin typeface="Arial" pitchFamily="34" charset="0"/>
              </a:defRPr>
            </a:lvl6pPr>
            <a:lvl7pPr marL="2590800" defTabSz="4022725" fontAlgn="base">
              <a:spcBef>
                <a:spcPct val="0"/>
              </a:spcBef>
              <a:spcAft>
                <a:spcPct val="0"/>
              </a:spcAft>
              <a:defRPr>
                <a:solidFill>
                  <a:schemeClr val="tx1"/>
                </a:solidFill>
                <a:latin typeface="Arial" pitchFamily="34" charset="0"/>
              </a:defRPr>
            </a:lvl7pPr>
            <a:lvl8pPr marL="3048000" defTabSz="4022725" fontAlgn="base">
              <a:spcBef>
                <a:spcPct val="0"/>
              </a:spcBef>
              <a:spcAft>
                <a:spcPct val="0"/>
              </a:spcAft>
              <a:defRPr>
                <a:solidFill>
                  <a:schemeClr val="tx1"/>
                </a:solidFill>
                <a:latin typeface="Arial" pitchFamily="34" charset="0"/>
              </a:defRPr>
            </a:lvl8pPr>
            <a:lvl9pPr marL="3505200" defTabSz="4022725" fontAlgn="base">
              <a:spcBef>
                <a:spcPct val="0"/>
              </a:spcBef>
              <a:spcAft>
                <a:spcPct val="0"/>
              </a:spcAft>
              <a:defRPr>
                <a:solidFill>
                  <a:schemeClr val="tx1"/>
                </a:solidFill>
                <a:latin typeface="Arial" pitchFamily="34" charset="0"/>
              </a:defRPr>
            </a:lvl9pPr>
          </a:lstStyle>
          <a:p>
            <a:r>
              <a:rPr lang="en-US" sz="2000" b="1" dirty="0">
                <a:solidFill>
                  <a:schemeClr val="accent1">
                    <a:lumMod val="50000"/>
                  </a:schemeClr>
                </a:solidFill>
                <a:latin typeface="Calibri" pitchFamily="34" charset="0"/>
              </a:rPr>
              <a:t>Chart 4.</a:t>
            </a:r>
            <a:r>
              <a:rPr lang="en-US" sz="2000" dirty="0">
                <a:solidFill>
                  <a:schemeClr val="accent1">
                    <a:lumMod val="50000"/>
                  </a:schemeClr>
                </a:solidFill>
                <a:latin typeface="Calibri" pitchFamily="34" charset="0"/>
              </a:rPr>
              <a:t> </a:t>
            </a:r>
            <a:r>
              <a:rPr lang="en-US" sz="2000" dirty="0" smtClean="0">
                <a:solidFill>
                  <a:schemeClr val="accent1">
                    <a:lumMod val="50000"/>
                  </a:schemeClr>
                </a:solidFill>
                <a:latin typeface="Calibri" pitchFamily="34" charset="0"/>
              </a:rPr>
              <a:t>Discharged Patients: Screening as Expected</a:t>
            </a:r>
            <a:endParaRPr lang="en-US" sz="2000" dirty="0">
              <a:solidFill>
                <a:schemeClr val="accent1">
                  <a:lumMod val="50000"/>
                </a:schemeClr>
              </a:solidFill>
              <a:latin typeface="Calibri" pitchFamily="34" charset="0"/>
            </a:endParaRPr>
          </a:p>
        </p:txBody>
      </p:sp>
      <p:graphicFrame>
        <p:nvGraphicFramePr>
          <p:cNvPr id="40" name="Chart 39"/>
          <p:cNvGraphicFramePr>
            <a:graphicFrameLocks/>
          </p:cNvGraphicFramePr>
          <p:nvPr>
            <p:extLst>
              <p:ext uri="{D42A27DB-BD31-4B8C-83A1-F6EECF244321}">
                <p14:modId xmlns:p14="http://schemas.microsoft.com/office/powerpoint/2010/main" val="3300638937"/>
              </p:ext>
            </p:extLst>
          </p:nvPr>
        </p:nvGraphicFramePr>
        <p:xfrm>
          <a:off x="24320406" y="11353799"/>
          <a:ext cx="8402077" cy="4136195"/>
        </p:xfrm>
        <a:graphic>
          <a:graphicData uri="http://schemas.openxmlformats.org/drawingml/2006/chart">
            <c:chart xmlns:c="http://schemas.openxmlformats.org/drawingml/2006/chart" xmlns:r="http://schemas.openxmlformats.org/officeDocument/2006/relationships" r:id="rId10"/>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2278638" y="21305838"/>
            <a:ext cx="487362" cy="487362"/>
          </a:xfrm>
          <a:prstGeom prst="rect">
            <a:avLst/>
          </a:prstGeom>
        </p:spPr>
      </p:pic>
    </p:spTree>
    <p:extLst>
      <p:ext uri="{BB962C8B-B14F-4D97-AF65-F5344CB8AC3E}">
        <p14:creationId xmlns:p14="http://schemas.microsoft.com/office/powerpoint/2010/main" val="3600417827"/>
      </p:ext>
    </p:extLst>
  </p:cSld>
  <p:clrMapOvr>
    <a:masterClrMapping/>
  </p:clrMapOvr>
  <mc:AlternateContent xmlns:mc="http://schemas.openxmlformats.org/markup-compatibility/2006" xmlns:p14="http://schemas.microsoft.com/office/powerpoint/2010/main">
    <mc:Choice Requires="p14">
      <p:transition spd="slow" p14:dur="2000" advTm="318157"/>
    </mc:Choice>
    <mc:Fallback xmlns="">
      <p:transition spd="slow" advTm="318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969</TotalTime>
  <Words>658</Words>
  <Application>Microsoft Office PowerPoint</Application>
  <PresentationFormat>Custom</PresentationFormat>
  <Paragraphs>61</Paragraphs>
  <Slides>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Wingdings</vt:lpstr>
      <vt:lpstr>Default Design</vt:lpstr>
      <vt:lpstr>PowerPoint Presentation</vt:lpstr>
    </vt:vector>
  </TitlesOfParts>
  <Company>Genigraphics 800.790.4001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Genigraphics Research Poster Template 24x36</dc:title>
  <dc:creator>Genigraphics 800.790.4001</dc:creator>
  <dc:description>To order poster prints visit us at www.genigraphics.com</dc:description>
  <cp:lastModifiedBy>Baatz,Karen</cp:lastModifiedBy>
  <cp:revision>506</cp:revision>
  <cp:lastPrinted>2021-05-14T19:40:09Z</cp:lastPrinted>
  <dcterms:created xsi:type="dcterms:W3CDTF">2008-05-03T03:01:56Z</dcterms:created>
  <dcterms:modified xsi:type="dcterms:W3CDTF">2021-05-17T17:22:20Z</dcterms:modified>
</cp:coreProperties>
</file>